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45" r:id="rId3"/>
    <p:sldId id="319" r:id="rId4"/>
    <p:sldId id="338" r:id="rId5"/>
    <p:sldId id="330" r:id="rId6"/>
    <p:sldId id="331" r:id="rId7"/>
    <p:sldId id="337" r:id="rId8"/>
    <p:sldId id="332" r:id="rId9"/>
    <p:sldId id="333" r:id="rId10"/>
    <p:sldId id="335" r:id="rId11"/>
    <p:sldId id="336" r:id="rId12"/>
    <p:sldId id="334" r:id="rId13"/>
    <p:sldId id="339" r:id="rId14"/>
    <p:sldId id="340" r:id="rId15"/>
    <p:sldId id="341" r:id="rId16"/>
    <p:sldId id="343" r:id="rId17"/>
    <p:sldId id="344" r:id="rId18"/>
    <p:sldId id="346" r:id="rId19"/>
    <p:sldId id="347" r:id="rId20"/>
    <p:sldId id="349" r:id="rId21"/>
    <p:sldId id="348" r:id="rId22"/>
    <p:sldId id="342" r:id="rId23"/>
    <p:sldId id="257" r:id="rId24"/>
    <p:sldId id="350" r:id="rId25"/>
    <p:sldId id="351" r:id="rId26"/>
    <p:sldId id="352" r:id="rId27"/>
    <p:sldId id="353" r:id="rId28"/>
    <p:sldId id="355" r:id="rId29"/>
    <p:sldId id="354" r:id="rId30"/>
    <p:sldId id="356" r:id="rId31"/>
    <p:sldId id="357" r:id="rId32"/>
    <p:sldId id="372" r:id="rId33"/>
    <p:sldId id="358" r:id="rId34"/>
    <p:sldId id="373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5" r:id="rId49"/>
    <p:sldId id="374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5935E23-D72B-4769-80F6-6CE9518E7CF0}">
          <p14:sldIdLst>
            <p14:sldId id="256"/>
            <p14:sldId id="345"/>
            <p14:sldId id="319"/>
          </p14:sldIdLst>
        </p14:section>
        <p14:section name="качественный вывод уравнения больцмана" id="{414BC621-AE31-468F-B49E-D8119603447D}">
          <p14:sldIdLst>
            <p14:sldId id="338"/>
            <p14:sldId id="330"/>
            <p14:sldId id="331"/>
            <p14:sldId id="337"/>
            <p14:sldId id="332"/>
            <p14:sldId id="333"/>
            <p14:sldId id="335"/>
            <p14:sldId id="336"/>
            <p14:sldId id="334"/>
            <p14:sldId id="339"/>
            <p14:sldId id="340"/>
            <p14:sldId id="341"/>
            <p14:sldId id="343"/>
            <p14:sldId id="344"/>
            <p14:sldId id="346"/>
            <p14:sldId id="347"/>
            <p14:sldId id="349"/>
            <p14:sldId id="348"/>
            <p14:sldId id="342"/>
            <p14:sldId id="257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72"/>
            <p14:sldId id="358"/>
            <p14:sldId id="373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5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50" autoAdjust="0"/>
  </p:normalViewPr>
  <p:slideViewPr>
    <p:cSldViewPr snapToGrid="0">
      <p:cViewPr varScale="1">
        <p:scale>
          <a:sx n="82" d="100"/>
          <a:sy n="82" d="100"/>
        </p:scale>
        <p:origin x="672" y="58"/>
      </p:cViewPr>
      <p:guideLst/>
    </p:cSldViewPr>
  </p:slideViewPr>
  <p:outlineViewPr>
    <p:cViewPr>
      <p:scale>
        <a:sx n="33" d="100"/>
        <a:sy n="33" d="100"/>
      </p:scale>
      <p:origin x="0" y="-91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5.wmf"/><Relationship Id="rId1" Type="http://schemas.openxmlformats.org/officeDocument/2006/relationships/image" Target="../media/image29.wmf"/><Relationship Id="rId4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3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49.emf"/><Relationship Id="rId1" Type="http://schemas.openxmlformats.org/officeDocument/2006/relationships/image" Target="../media/image4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3.emf"/><Relationship Id="rId4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4" Type="http://schemas.openxmlformats.org/officeDocument/2006/relationships/image" Target="../media/image64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2.wmf"/><Relationship Id="rId1" Type="http://schemas.openxmlformats.org/officeDocument/2006/relationships/image" Target="../media/image65.wmf"/><Relationship Id="rId4" Type="http://schemas.openxmlformats.org/officeDocument/2006/relationships/image" Target="../media/image6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4" Type="http://schemas.openxmlformats.org/officeDocument/2006/relationships/image" Target="../media/image81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3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878D9-F697-4A88-8A09-D14DB54904D0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ACB89-674D-4306-8549-78B97B647E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3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ACB89-674D-4306-8549-78B97B647E5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82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99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05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23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95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1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95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87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40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65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73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010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CFAF3-33E2-41F7-A896-84707DE6B75B}" type="datetimeFigureOut">
              <a:rPr lang="ru-RU" smtClean="0"/>
              <a:t>13.05.2020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28E7D-1E16-464F-A77C-1BEF0787FF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61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3.e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oleObject" Target="../embeddings/oleObject34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29.wmf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oleObject" Target="../embeddings/oleObject34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5.wmf"/><Relationship Id="rId11" Type="http://schemas.openxmlformats.org/officeDocument/2006/relationships/image" Target="../media/image36.e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29.wmf"/><Relationship Id="rId9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4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oleObject" Target="../embeddings/oleObject61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53.wmf"/><Relationship Id="rId9" Type="http://schemas.openxmlformats.org/officeDocument/2006/relationships/image" Target="../media/image5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80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6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76.png"/><Relationship Id="rId4" Type="http://schemas.openxmlformats.org/officeDocument/2006/relationships/image" Target="../media/image5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7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67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6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68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820.png"/><Relationship Id="rId4" Type="http://schemas.openxmlformats.org/officeDocument/2006/relationships/image" Target="../media/image7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72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850.png"/><Relationship Id="rId4" Type="http://schemas.openxmlformats.org/officeDocument/2006/relationships/image" Target="../media/image73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75.wmf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oleObject" Target="../embeddings/oleObject87.bin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9.wmf"/><Relationship Id="rId11" Type="http://schemas.openxmlformats.org/officeDocument/2006/relationships/image" Target="../media/image81.wmf"/><Relationship Id="rId5" Type="http://schemas.openxmlformats.org/officeDocument/2006/relationships/oleObject" Target="../embeddings/oleObject88.bin"/><Relationship Id="rId10" Type="http://schemas.openxmlformats.org/officeDocument/2006/relationships/oleObject" Target="../embeddings/oleObject90.bin"/><Relationship Id="rId4" Type="http://schemas.openxmlformats.org/officeDocument/2006/relationships/image" Target="../media/image78.wmf"/><Relationship Id="rId9" Type="http://schemas.openxmlformats.org/officeDocument/2006/relationships/image" Target="../media/image8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8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8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89.emf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w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.emf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Кинетика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</a:t>
            </a:r>
          </a:p>
        </p:txBody>
      </p:sp>
    </p:spTree>
    <p:extLst>
      <p:ext uri="{BB962C8B-B14F-4D97-AF65-F5344CB8AC3E}">
        <p14:creationId xmlns:p14="http://schemas.microsoft.com/office/powerpoint/2010/main" val="106680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32036-1494-433B-8077-7B3741E06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6425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Star Jedi Outline" panose="040B0000000000000000" pitchFamily="82" charset="0"/>
              </a:rPr>
              <a:t>Conclusions</a:t>
            </a:r>
            <a:r>
              <a:rPr lang="ru-RU" dirty="0"/>
              <a:t>: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028BB8-E59A-4D5F-AB8E-2F0E6C051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044813"/>
              </p:ext>
            </p:extLst>
          </p:nvPr>
        </p:nvGraphicFramePr>
        <p:xfrm>
          <a:off x="2681848" y="727788"/>
          <a:ext cx="6635469" cy="201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" name="Equation" r:id="rId3" imgW="3741385" imgH="1135514" progId="Equation.DSMT4">
                  <p:embed/>
                </p:oleObj>
              </mc:Choice>
              <mc:Fallback>
                <p:oleObj name="Equation" r:id="rId3" imgW="3741385" imgH="113551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1848" y="727788"/>
                        <a:ext cx="6635469" cy="201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963B71F6-6680-4642-94E3-B26A42275231}"/>
              </a:ext>
            </a:extLst>
          </p:cNvPr>
          <p:cNvSpPr/>
          <p:nvPr/>
        </p:nvSpPr>
        <p:spPr>
          <a:xfrm>
            <a:off x="5414865" y="3013788"/>
            <a:ext cx="1362269" cy="830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A167233-1D96-4892-A7EF-F1859278A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192255"/>
              </p:ext>
            </p:extLst>
          </p:nvPr>
        </p:nvGraphicFramePr>
        <p:xfrm>
          <a:off x="541338" y="4065588"/>
          <a:ext cx="1139190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Equation" r:id="rId5" imgW="2755800" imgH="419040" progId="Equation.DSMT4">
                  <p:embed/>
                </p:oleObj>
              </mc:Choice>
              <mc:Fallback>
                <p:oleObj name="Equation" r:id="rId5" imgW="2755800" imgH="4190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028BB8-E59A-4D5F-AB8E-2F0E6C051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4065588"/>
                        <a:ext cx="11391900" cy="1731962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B202FC4-3A9A-4DB0-820E-9C7CDCE54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29982"/>
              </p:ext>
            </p:extLst>
          </p:nvPr>
        </p:nvGraphicFramePr>
        <p:xfrm>
          <a:off x="-49693" y="85207"/>
          <a:ext cx="2624137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8" name="Equation" r:id="rId7" imgW="634680" imgH="203040" progId="Equation.DSMT4">
                  <p:embed/>
                </p:oleObj>
              </mc:Choice>
              <mc:Fallback>
                <p:oleObj name="Equation" r:id="rId7" imgW="634680" imgH="2030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CA167233-1D96-4892-A7EF-F1859278A9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9693" y="85207"/>
                        <a:ext cx="2624137" cy="83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3FB971B-3181-43F2-A14B-B440ABA79D87}"/>
              </a:ext>
            </a:extLst>
          </p:cNvPr>
          <p:cNvSpPr txBox="1">
            <a:spLocks/>
          </p:cNvSpPr>
          <p:nvPr/>
        </p:nvSpPr>
        <p:spPr>
          <a:xfrm>
            <a:off x="838200" y="55598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Уравнение больцмана для идеального газа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80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32036-1494-433B-8077-7B3741E0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Уравнение </a:t>
            </a:r>
            <a:r>
              <a:rPr lang="ru-RU" dirty="0" err="1"/>
              <a:t>больцмана</a:t>
            </a:r>
            <a:r>
              <a:rPr lang="ru-RU" dirty="0"/>
              <a:t> для идеального газа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0028BB8-E59A-4D5F-AB8E-2F0E6C0518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4657" y="1744190"/>
          <a:ext cx="6635469" cy="201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0" name="Equation" r:id="rId3" imgW="3741385" imgH="1135514" progId="Equation.DSMT4">
                  <p:embed/>
                </p:oleObj>
              </mc:Choice>
              <mc:Fallback>
                <p:oleObj name="Equation" r:id="rId3" imgW="3741385" imgH="1135514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30028BB8-E59A-4D5F-AB8E-2F0E6C051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4657" y="1744190"/>
                        <a:ext cx="6635469" cy="201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0707F89E-331A-405A-948E-2B5A824782C1}"/>
              </a:ext>
            </a:extLst>
          </p:cNvPr>
          <p:cNvSpPr/>
          <p:nvPr/>
        </p:nvSpPr>
        <p:spPr>
          <a:xfrm>
            <a:off x="5281127" y="3872204"/>
            <a:ext cx="1875453" cy="737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A79B03D-5D31-4C9F-AC85-868F7001B99D}"/>
              </a:ext>
            </a:extLst>
          </p:cNvPr>
          <p:cNvSpPr txBox="1">
            <a:spLocks/>
          </p:cNvSpPr>
          <p:nvPr/>
        </p:nvSpPr>
        <p:spPr>
          <a:xfrm>
            <a:off x="838200" y="46734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Уравнение больцмана для идеального газа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89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95FF67-320D-431C-8433-EC8DFC75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184623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u="sng" dirty="0"/>
              <a:t>Подведем итоги</a:t>
            </a:r>
            <a:r>
              <a:rPr lang="en-US" dirty="0"/>
              <a:t>, </a:t>
            </a:r>
            <a:r>
              <a:rPr lang="ru-RU" dirty="0"/>
              <a:t>плотность частиц идеального газа в фазовом пространстве </a:t>
            </a:r>
            <a:br>
              <a:rPr lang="ru-RU" dirty="0"/>
            </a:br>
            <a:r>
              <a:rPr lang="ru-RU" dirty="0"/>
              <a:t>удовлетворяет уравнению: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B569653-293C-4B7D-BF6F-2E2EF06B69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040412"/>
              </p:ext>
            </p:extLst>
          </p:nvPr>
        </p:nvGraphicFramePr>
        <p:xfrm>
          <a:off x="233266" y="2401276"/>
          <a:ext cx="4677942" cy="445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0" name="Corel DESIGNER" r:id="rId3" imgW="5505113" imgH="5245197" progId="CorelDESIGNER.Graphic.21">
                  <p:embed/>
                </p:oleObj>
              </mc:Choice>
              <mc:Fallback>
                <p:oleObj name="Corel DESIGNER" r:id="rId3" imgW="5505113" imgH="5245197" progId="CorelDESIGNER.Graphic.21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D31C2336-BB48-4648-BFFB-847D3F4996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266" y="2401276"/>
                        <a:ext cx="4677942" cy="445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F342305-2A8C-449E-98AA-C9709BD9D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11571"/>
              </p:ext>
            </p:extLst>
          </p:nvPr>
        </p:nvGraphicFramePr>
        <p:xfrm>
          <a:off x="5227539" y="1908110"/>
          <a:ext cx="6251100" cy="2353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1" name="Equation" r:id="rId5" imgW="2158920" imgH="812520" progId="Equation.DSMT4">
                  <p:embed/>
                </p:oleObj>
              </mc:Choice>
              <mc:Fallback>
                <p:oleObj name="Equation" r:id="rId5" imgW="215892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7539" y="1908110"/>
                        <a:ext cx="6251100" cy="2353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9803E48-5D86-4395-B2AD-60E761562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07571"/>
              </p:ext>
            </p:extLst>
          </p:nvPr>
        </p:nvGraphicFramePr>
        <p:xfrm>
          <a:off x="7156580" y="4697741"/>
          <a:ext cx="3826744" cy="216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2" name="Equation" r:id="rId7" imgW="1574640" imgH="888840" progId="Equation.DSMT4">
                  <p:embed/>
                </p:oleObj>
              </mc:Choice>
              <mc:Fallback>
                <p:oleObj name="Equation" r:id="rId7" imgW="157464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6580" y="4697741"/>
                        <a:ext cx="3826744" cy="2160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373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E5F8B-7E30-463A-8958-F4ABA368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589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качественный вывод уравнения </a:t>
            </a:r>
            <a:r>
              <a:rPr lang="ru-RU" dirty="0" err="1"/>
              <a:t>больцмана</a:t>
            </a:r>
            <a:br>
              <a:rPr lang="ru-RU" dirty="0"/>
            </a:br>
            <a:r>
              <a:rPr lang="ru-RU" dirty="0"/>
              <a:t>для газа</a:t>
            </a:r>
            <a:r>
              <a:rPr lang="en-US" dirty="0"/>
              <a:t> </a:t>
            </a:r>
            <a:r>
              <a:rPr lang="ru-RU" dirty="0">
                <a:solidFill>
                  <a:srgbClr val="FF0000"/>
                </a:solidFill>
              </a:rPr>
              <a:t>с учетом столкновений</a:t>
            </a:r>
          </a:p>
        </p:txBody>
      </p:sp>
    </p:spTree>
    <p:extLst>
      <p:ext uri="{BB962C8B-B14F-4D97-AF65-F5344CB8AC3E}">
        <p14:creationId xmlns:p14="http://schemas.microsoft.com/office/powerpoint/2010/main" val="60745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F15EC9A-A3B8-44B1-9F22-C0B4576BF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222248"/>
              </p:ext>
            </p:extLst>
          </p:nvPr>
        </p:nvGraphicFramePr>
        <p:xfrm>
          <a:off x="2106613" y="546100"/>
          <a:ext cx="79787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4" name="Equation" r:id="rId3" imgW="2755800" imgH="419040" progId="Equation.DSMT4">
                  <p:embed/>
                </p:oleObj>
              </mc:Choice>
              <mc:Fallback>
                <p:oleObj name="Equation" r:id="rId3" imgW="2755800" imgH="4190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8F342305-2A8C-449E-98AA-C9709BD9D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6613" y="546100"/>
                        <a:ext cx="7978775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619ED2EB-F2D3-47D9-9171-544F4D61D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368749"/>
              </p:ext>
            </p:extLst>
          </p:nvPr>
        </p:nvGraphicFramePr>
        <p:xfrm>
          <a:off x="233266" y="2401276"/>
          <a:ext cx="4677942" cy="445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5" name="Corel DESIGNER" r:id="rId5" imgW="5505113" imgH="5245197" progId="CorelDESIGNER.Graphic.21">
                  <p:embed/>
                </p:oleObj>
              </mc:Choice>
              <mc:Fallback>
                <p:oleObj name="Corel DESIGNER" r:id="rId5" imgW="5505113" imgH="5245197" progId="CorelDESIGNER.Graphic.21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8B569653-293C-4B7D-BF6F-2E2EF06B69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266" y="2401276"/>
                        <a:ext cx="4677942" cy="445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D58DEB5-0D75-4F64-AB65-2AA567B46F75}"/>
              </a:ext>
            </a:extLst>
          </p:cNvPr>
          <p:cNvCxnSpPr/>
          <p:nvPr/>
        </p:nvCxnSpPr>
        <p:spPr>
          <a:xfrm flipH="1" flipV="1">
            <a:off x="7791061" y="1464906"/>
            <a:ext cx="401217" cy="1567543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D89F4-6BBC-46D9-9172-757C2F89E95D}"/>
              </a:ext>
            </a:extLst>
          </p:cNvPr>
          <p:cNvSpPr txBox="1"/>
          <p:nvPr/>
        </p:nvSpPr>
        <p:spPr>
          <a:xfrm>
            <a:off x="5243804" y="3032449"/>
            <a:ext cx="6830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Сила, зависящая только от координат данной частицы, на которую она действует. Что это может быть?</a:t>
            </a:r>
            <a:r>
              <a:rPr lang="en-US" sz="2800" dirty="0"/>
              <a:t> </a:t>
            </a:r>
            <a:r>
              <a:rPr lang="ru-RU" sz="2800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Например, сила, связанная с электрическим, магнитным полем, или гравитационным полем… </a:t>
            </a:r>
          </a:p>
        </p:txBody>
      </p:sp>
    </p:spTree>
    <p:extLst>
      <p:ext uri="{BB962C8B-B14F-4D97-AF65-F5344CB8AC3E}">
        <p14:creationId xmlns:p14="http://schemas.microsoft.com/office/powerpoint/2010/main" val="79481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CCE58-85D6-4FCC-A228-EBA30C1C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76" y="6730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Чему равна энергия</a:t>
            </a:r>
            <a:r>
              <a:rPr lang="en-US" dirty="0"/>
              <a:t> </a:t>
            </a:r>
            <a:r>
              <a:rPr lang="ru-RU" dirty="0"/>
              <a:t>взаимодействия частиц классического газа?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DB7062-41CC-484C-A1B2-0C575C5470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278342"/>
              </p:ext>
            </p:extLst>
          </p:nvPr>
        </p:nvGraphicFramePr>
        <p:xfrm>
          <a:off x="2628004" y="2155149"/>
          <a:ext cx="7868934" cy="212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9" name="Equation" r:id="rId3" imgW="939600" imgH="253800" progId="Equation.DSMT4">
                  <p:embed/>
                </p:oleObj>
              </mc:Choice>
              <mc:Fallback>
                <p:oleObj name="Equation" r:id="rId3" imgW="939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8004" y="2155149"/>
                        <a:ext cx="7868934" cy="212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0061E93-2166-4D82-BDBD-4E56BDBFB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386412"/>
              </p:ext>
            </p:extLst>
          </p:nvPr>
        </p:nvGraphicFramePr>
        <p:xfrm>
          <a:off x="2874963" y="4587875"/>
          <a:ext cx="64420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0" name="Equation" r:id="rId5" imgW="1523880" imgH="228600" progId="Equation.DSMT4">
                  <p:embed/>
                </p:oleObj>
              </mc:Choice>
              <mc:Fallback>
                <p:oleObj name="Equation" r:id="rId5" imgW="1523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4963" y="4587875"/>
                        <a:ext cx="6442075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73FE80-DBB6-45BD-B508-D119F9206CF4}"/>
              </a:ext>
            </a:extLst>
          </p:cNvPr>
          <p:cNvSpPr txBox="1"/>
          <p:nvPr/>
        </p:nvSpPr>
        <p:spPr>
          <a:xfrm>
            <a:off x="513185" y="6263384"/>
            <a:ext cx="1142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F0000"/>
                </a:solidFill>
              </a:rPr>
              <a:t>Сила зависит от координат частиц, с которой данная частица взаимодействует.</a:t>
            </a:r>
          </a:p>
        </p:txBody>
      </p:sp>
    </p:spTree>
    <p:extLst>
      <p:ext uri="{BB962C8B-B14F-4D97-AF65-F5344CB8AC3E}">
        <p14:creationId xmlns:p14="http://schemas.microsoft.com/office/powerpoint/2010/main" val="218689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F15EC9A-A3B8-44B1-9F22-C0B4576BF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86253"/>
              </p:ext>
            </p:extLst>
          </p:nvPr>
        </p:nvGraphicFramePr>
        <p:xfrm>
          <a:off x="2106613" y="546100"/>
          <a:ext cx="7978775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Equation" r:id="rId3" imgW="2755800" imgH="419040" progId="Equation.DSMT4">
                  <p:embed/>
                </p:oleObj>
              </mc:Choice>
              <mc:Fallback>
                <p:oleObj name="Equation" r:id="rId3" imgW="2755800" imgH="4190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F15EC9A-A3B8-44B1-9F22-C0B4576BF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6613" y="546100"/>
                        <a:ext cx="7978775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619ED2EB-F2D3-47D9-9171-544F4D61D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76509"/>
              </p:ext>
            </p:extLst>
          </p:nvPr>
        </p:nvGraphicFramePr>
        <p:xfrm>
          <a:off x="233266" y="2419937"/>
          <a:ext cx="4677942" cy="445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Corel DESIGNER" r:id="rId5" imgW="5505113" imgH="5245197" progId="CorelDESIGNER.Graphic.21">
                  <p:embed/>
                </p:oleObj>
              </mc:Choice>
              <mc:Fallback>
                <p:oleObj name="Corel DESIGNER" r:id="rId5" imgW="5505113" imgH="5245197" progId="CorelDESIGNER.Graphic.21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619ED2EB-F2D3-47D9-9171-544F4D61DF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266" y="2419937"/>
                        <a:ext cx="4677942" cy="445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D58DEB5-0D75-4F64-AB65-2AA567B46F75}"/>
              </a:ext>
            </a:extLst>
          </p:cNvPr>
          <p:cNvCxnSpPr/>
          <p:nvPr/>
        </p:nvCxnSpPr>
        <p:spPr>
          <a:xfrm flipH="1" flipV="1">
            <a:off x="7791061" y="1464906"/>
            <a:ext cx="401217" cy="1567543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D89F4-6BBC-46D9-9172-757C2F89E95D}"/>
              </a:ext>
            </a:extLst>
          </p:cNvPr>
          <p:cNvSpPr txBox="1"/>
          <p:nvPr/>
        </p:nvSpPr>
        <p:spPr>
          <a:xfrm>
            <a:off x="5361992" y="3269436"/>
            <a:ext cx="68300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/>
              <a:t>Что бы такое добавить в данное уравнение, чтобы учесть столкновения?</a:t>
            </a:r>
          </a:p>
        </p:txBody>
      </p:sp>
    </p:spTree>
    <p:extLst>
      <p:ext uri="{BB962C8B-B14F-4D97-AF65-F5344CB8AC3E}">
        <p14:creationId xmlns:p14="http://schemas.microsoft.com/office/powerpoint/2010/main" val="53030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04E0E-D998-4D8B-B8E2-810B8232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Многомасштабное моделирование.</a:t>
            </a:r>
            <a:br>
              <a:rPr lang="ru-RU" dirty="0"/>
            </a:br>
            <a:r>
              <a:rPr lang="ru-RU" dirty="0"/>
              <a:t>«Гидродинамическое» приближение…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E3C325D-3934-4DB9-A04B-AD586FDFC5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988429"/>
              </p:ext>
            </p:extLst>
          </p:nvPr>
        </p:nvGraphicFramePr>
        <p:xfrm>
          <a:off x="139960" y="1183356"/>
          <a:ext cx="6401676" cy="5547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9" name="Corel DESIGNER" r:id="rId3" imgW="4845960" imgH="4187880" progId="CorelDESIGNER.Graphic.21">
                  <p:embed/>
                </p:oleObj>
              </mc:Choice>
              <mc:Fallback>
                <p:oleObj name="Corel DESIGNER" r:id="rId3" imgW="4845960" imgH="4187880" progId="CorelDESIGNER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960" y="1183356"/>
                        <a:ext cx="6401676" cy="5547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BA58F69-8B97-4464-9494-90B7620FD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65334"/>
              </p:ext>
            </p:extLst>
          </p:nvPr>
        </p:nvGraphicFramePr>
        <p:xfrm>
          <a:off x="1228725" y="1412875"/>
          <a:ext cx="1092517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0" name="Equation" r:id="rId5" imgW="3530520" imgH="393480" progId="Equation.DSMT4">
                  <p:embed/>
                </p:oleObj>
              </mc:Choice>
              <mc:Fallback>
                <p:oleObj name="Equation" r:id="rId5" imgW="35305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8725" y="1412875"/>
                        <a:ext cx="10925175" cy="121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FA1684-A1EA-417D-ACBA-680511BF6F78}"/>
              </a:ext>
            </a:extLst>
          </p:cNvPr>
          <p:cNvSpPr txBox="1"/>
          <p:nvPr/>
        </p:nvSpPr>
        <p:spPr>
          <a:xfrm>
            <a:off x="8228045" y="3172408"/>
            <a:ext cx="3963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вероятность перехода в единицу времени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4C9F2BB-9067-4437-8C1E-835D3D8279B6}"/>
              </a:ext>
            </a:extLst>
          </p:cNvPr>
          <p:cNvCxnSpPr>
            <a:cxnSpLocks/>
          </p:cNvCxnSpPr>
          <p:nvPr/>
        </p:nvCxnSpPr>
        <p:spPr>
          <a:xfrm flipH="1" flipV="1">
            <a:off x="9965094" y="2388636"/>
            <a:ext cx="65314" cy="751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9601E5-249D-4D34-8688-0B221FE51512}"/>
              </a:ext>
            </a:extLst>
          </p:cNvPr>
          <p:cNvCxnSpPr>
            <a:cxnSpLocks/>
          </p:cNvCxnSpPr>
          <p:nvPr/>
        </p:nvCxnSpPr>
        <p:spPr>
          <a:xfrm flipV="1">
            <a:off x="10473386" y="2388636"/>
            <a:ext cx="372812" cy="783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3B0A9-D4AE-42E2-87FF-1641CF8240B5}"/>
              </a:ext>
            </a:extLst>
          </p:cNvPr>
          <p:cNvSpPr/>
          <p:nvPr/>
        </p:nvSpPr>
        <p:spPr>
          <a:xfrm>
            <a:off x="7044612" y="4742068"/>
            <a:ext cx="500742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CD2C30F-ECD0-43BF-B841-2025F776A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440230"/>
              </p:ext>
            </p:extLst>
          </p:nvPr>
        </p:nvGraphicFramePr>
        <p:xfrm>
          <a:off x="3214688" y="6284913"/>
          <a:ext cx="461962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1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4688" y="6284913"/>
                        <a:ext cx="461962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39544B-5303-4E24-B6D5-C53FD69D0C58}"/>
              </a:ext>
            </a:extLst>
          </p:cNvPr>
          <p:cNvCxnSpPr/>
          <p:nvPr/>
        </p:nvCxnSpPr>
        <p:spPr>
          <a:xfrm>
            <a:off x="2584580" y="6370185"/>
            <a:ext cx="174482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5FE7C018-18D8-4C10-A993-37DD0F11E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924800"/>
              </p:ext>
            </p:extLst>
          </p:nvPr>
        </p:nvGraphicFramePr>
        <p:xfrm>
          <a:off x="7966408" y="5016991"/>
          <a:ext cx="523274" cy="42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2" name="Equation" r:id="rId9" imgW="209430" imgH="171354" progId="Equation.DSMT4">
                  <p:embed/>
                </p:oleObj>
              </mc:Choice>
              <mc:Fallback>
                <p:oleObj name="Equation" r:id="rId9" imgW="209430" imgH="171354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CD2C30F-ECD0-43BF-B841-2025F776A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66408" y="5016991"/>
                        <a:ext cx="523274" cy="428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7927F7-0E1D-4322-9F85-3E4CA5A114B9}"/>
              </a:ext>
            </a:extLst>
          </p:cNvPr>
          <p:cNvSpPr txBox="1"/>
          <p:nvPr/>
        </p:nvSpPr>
        <p:spPr>
          <a:xfrm>
            <a:off x="7635400" y="4968071"/>
            <a:ext cx="4416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/>
              <a:t>масштаб, на котором </a:t>
            </a:r>
            <a:r>
              <a:rPr lang="en-US" sz="2800" i="1" dirty="0"/>
              <a:t>f</a:t>
            </a:r>
            <a:r>
              <a:rPr lang="en-US" sz="2800" dirty="0"/>
              <a:t> </a:t>
            </a:r>
            <a:r>
              <a:rPr lang="ru-RU" sz="2800" dirty="0"/>
              <a:t>практически не меняется…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07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BA58F69-8B97-4464-9494-90B7620FD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988814"/>
              </p:ext>
            </p:extLst>
          </p:nvPr>
        </p:nvGraphicFramePr>
        <p:xfrm>
          <a:off x="1266825" y="1311275"/>
          <a:ext cx="109251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9" name="Equation" r:id="rId3" imgW="3530520" imgH="419040" progId="Equation.DSMT4">
                  <p:embed/>
                </p:oleObj>
              </mc:Choice>
              <mc:Fallback>
                <p:oleObj name="Equation" r:id="rId3" imgW="3530520" imgH="4190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EBA58F69-8B97-4464-9494-90B7620FD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6825" y="1311275"/>
                        <a:ext cx="10925175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FA1684-A1EA-417D-ACBA-680511BF6F78}"/>
              </a:ext>
            </a:extLst>
          </p:cNvPr>
          <p:cNvSpPr txBox="1"/>
          <p:nvPr/>
        </p:nvSpPr>
        <p:spPr>
          <a:xfrm>
            <a:off x="8228045" y="3172408"/>
            <a:ext cx="3963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вероятность перехода в единицу времени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4C9F2BB-9067-4437-8C1E-835D3D8279B6}"/>
              </a:ext>
            </a:extLst>
          </p:cNvPr>
          <p:cNvCxnSpPr>
            <a:cxnSpLocks/>
          </p:cNvCxnSpPr>
          <p:nvPr/>
        </p:nvCxnSpPr>
        <p:spPr>
          <a:xfrm flipH="1" flipV="1">
            <a:off x="9965094" y="2388636"/>
            <a:ext cx="65314" cy="751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9601E5-249D-4D34-8688-0B221FE51512}"/>
              </a:ext>
            </a:extLst>
          </p:cNvPr>
          <p:cNvCxnSpPr>
            <a:cxnSpLocks/>
          </p:cNvCxnSpPr>
          <p:nvPr/>
        </p:nvCxnSpPr>
        <p:spPr>
          <a:xfrm flipV="1">
            <a:off x="10473386" y="2388636"/>
            <a:ext cx="372812" cy="783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3B0A9-D4AE-42E2-87FF-1641CF8240B5}"/>
              </a:ext>
            </a:extLst>
          </p:cNvPr>
          <p:cNvSpPr/>
          <p:nvPr/>
        </p:nvSpPr>
        <p:spPr>
          <a:xfrm>
            <a:off x="7044612" y="4742068"/>
            <a:ext cx="500742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CD2C30F-ECD0-43BF-B841-2025F776A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481361"/>
              </p:ext>
            </p:extLst>
          </p:nvPr>
        </p:nvGraphicFramePr>
        <p:xfrm>
          <a:off x="3213100" y="6284913"/>
          <a:ext cx="4635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0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CD2C30F-ECD0-43BF-B841-2025F776A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3100" y="6284913"/>
                        <a:ext cx="46355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139544B-5303-4E24-B6D5-C53FD69D0C58}"/>
              </a:ext>
            </a:extLst>
          </p:cNvPr>
          <p:cNvCxnSpPr/>
          <p:nvPr/>
        </p:nvCxnSpPr>
        <p:spPr>
          <a:xfrm>
            <a:off x="2584580" y="6370185"/>
            <a:ext cx="174482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7927F7-0E1D-4322-9F85-3E4CA5A114B9}"/>
              </a:ext>
            </a:extLst>
          </p:cNvPr>
          <p:cNvSpPr txBox="1"/>
          <p:nvPr/>
        </p:nvSpPr>
        <p:spPr>
          <a:xfrm>
            <a:off x="6541636" y="4968071"/>
            <a:ext cx="5510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/>
              <a:t>масштаб, на котором </a:t>
            </a:r>
            <a:r>
              <a:rPr lang="en-US" sz="2800" i="1" dirty="0"/>
              <a:t>f</a:t>
            </a:r>
            <a:r>
              <a:rPr lang="en-US" sz="2800" dirty="0"/>
              <a:t> </a:t>
            </a:r>
            <a:r>
              <a:rPr lang="ru-RU" sz="2800" dirty="0"/>
              <a:t>практически не меняется</a:t>
            </a:r>
            <a:r>
              <a:rPr lang="en-US" sz="2800" dirty="0"/>
              <a:t> (</a:t>
            </a:r>
            <a:r>
              <a:rPr lang="ru-RU" sz="2800" dirty="0"/>
              <a:t>часто порядка радиуса взаимодействия)</a:t>
            </a:r>
            <a:endParaRPr lang="en-US" sz="2800" dirty="0"/>
          </a:p>
        </p:txBody>
      </p:sp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7FB51677-A959-434A-B685-425A2E1E0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816524"/>
              </p:ext>
            </p:extLst>
          </p:nvPr>
        </p:nvGraphicFramePr>
        <p:xfrm>
          <a:off x="4010025" y="274638"/>
          <a:ext cx="432117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1" name="Equation" r:id="rId7" imgW="1396800" imgH="266400" progId="Equation.DSMT4">
                  <p:embed/>
                </p:oleObj>
              </mc:Choice>
              <mc:Fallback>
                <p:oleObj name="Equation" r:id="rId7" imgW="1396800" imgH="26640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EBA58F69-8B97-4464-9494-90B7620FD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0025" y="274638"/>
                        <a:ext cx="432117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9FF5494A-51EF-440E-A40B-C309301CF7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212244"/>
              </p:ext>
            </p:extLst>
          </p:nvPr>
        </p:nvGraphicFramePr>
        <p:xfrm>
          <a:off x="8054975" y="4967288"/>
          <a:ext cx="3952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2" name="Equation" r:id="rId9" imgW="152280" imgH="228600" progId="Equation.DSMT4">
                  <p:embed/>
                </p:oleObj>
              </mc:Choice>
              <mc:Fallback>
                <p:oleObj name="Equation" r:id="rId9" imgW="15228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CD2C30F-ECD0-43BF-B841-2025F776A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54975" y="4967288"/>
                        <a:ext cx="395288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98F0DF4E-C209-46EE-A05A-0815AD381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61035"/>
              </p:ext>
            </p:extLst>
          </p:nvPr>
        </p:nvGraphicFramePr>
        <p:xfrm>
          <a:off x="139960" y="1183356"/>
          <a:ext cx="6401676" cy="5547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3" name="Corel DESIGNER" r:id="rId11" imgW="4845960" imgH="4187880" progId="CorelDESIGNER.Graphic.21">
                  <p:embed/>
                </p:oleObj>
              </mc:Choice>
              <mc:Fallback>
                <p:oleObj name="Corel DESIGNER" r:id="rId11" imgW="4845960" imgH="4187880" progId="CorelDESIGNER.Graphic.21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EE3C325D-3934-4DB9-A04B-AD586FDFC5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9960" y="1183356"/>
                        <a:ext cx="6401676" cy="5547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060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BA58F69-8B97-4464-9494-90B7620FD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6825" y="1349941"/>
          <a:ext cx="1092517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0" name="Equation" r:id="rId3" imgW="3530520" imgH="393480" progId="Equation.DSMT4">
                  <p:embed/>
                </p:oleObj>
              </mc:Choice>
              <mc:Fallback>
                <p:oleObj name="Equation" r:id="rId3" imgW="3530520" imgH="3934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EBA58F69-8B97-4464-9494-90B7620FD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6825" y="1349941"/>
                        <a:ext cx="10925175" cy="121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4C9F2BB-9067-4437-8C1E-835D3D8279B6}"/>
              </a:ext>
            </a:extLst>
          </p:cNvPr>
          <p:cNvCxnSpPr>
            <a:cxnSpLocks/>
          </p:cNvCxnSpPr>
          <p:nvPr/>
        </p:nvCxnSpPr>
        <p:spPr>
          <a:xfrm flipH="1" flipV="1">
            <a:off x="9965094" y="2388636"/>
            <a:ext cx="65314" cy="751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9601E5-249D-4D34-8688-0B221FE51512}"/>
              </a:ext>
            </a:extLst>
          </p:cNvPr>
          <p:cNvCxnSpPr>
            <a:cxnSpLocks/>
          </p:cNvCxnSpPr>
          <p:nvPr/>
        </p:nvCxnSpPr>
        <p:spPr>
          <a:xfrm flipV="1">
            <a:off x="10473386" y="2388636"/>
            <a:ext cx="372812" cy="783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7927F7-0E1D-4322-9F85-3E4CA5A114B9}"/>
              </a:ext>
            </a:extLst>
          </p:cNvPr>
          <p:cNvSpPr txBox="1"/>
          <p:nvPr/>
        </p:nvSpPr>
        <p:spPr>
          <a:xfrm>
            <a:off x="4886510" y="3248851"/>
            <a:ext cx="71655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/>
              <a:t>  , масштаб, на котором </a:t>
            </a:r>
            <a:r>
              <a:rPr lang="en-US" sz="2800" i="1" dirty="0"/>
              <a:t>f</a:t>
            </a:r>
            <a:r>
              <a:rPr lang="en-US" sz="2800" dirty="0"/>
              <a:t> </a:t>
            </a:r>
            <a:r>
              <a:rPr lang="ru-RU" sz="2800" dirty="0"/>
              <a:t>усредняется порядка радиуса взаимодействия.</a:t>
            </a:r>
          </a:p>
          <a:p>
            <a:pPr algn="r"/>
            <a:r>
              <a:rPr lang="ru-RU" sz="2800" dirty="0"/>
              <a:t>Аналогично, временной масштаб усреднения – характерное время, за которое при соударении частица меняет импульс…</a:t>
            </a:r>
            <a:endParaRPr lang="en-US" sz="2800" dirty="0"/>
          </a:p>
          <a:p>
            <a:pPr algn="r"/>
            <a:r>
              <a:rPr lang="ru-RU" sz="2800" dirty="0"/>
              <a:t>После усреднения, столкновения происходят «точечно» и «мгновенно».</a:t>
            </a: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9FF5494A-51EF-440E-A40B-C309301CF7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9935"/>
              </p:ext>
            </p:extLst>
          </p:nvPr>
        </p:nvGraphicFramePr>
        <p:xfrm>
          <a:off x="6083300" y="3249613"/>
          <a:ext cx="3921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1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9FF5494A-51EF-440E-A40B-C309301CF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3300" y="3249613"/>
                        <a:ext cx="392113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78" name="Picture 2">
            <a:extLst>
              <a:ext uri="{FF2B5EF4-FFF2-40B4-BE49-F238E27FC236}">
                <a16:creationId xmlns:a16="http://schemas.microsoft.com/office/drawing/2014/main" id="{050C820A-B442-429D-ADF5-C2AA19B3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3" y="163168"/>
            <a:ext cx="11356234" cy="29190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B81F643-CD4D-49AD-BC70-89E9B399E852}"/>
              </a:ext>
            </a:extLst>
          </p:cNvPr>
          <p:cNvCxnSpPr>
            <a:cxnSpLocks/>
          </p:cNvCxnSpPr>
          <p:nvPr/>
        </p:nvCxnSpPr>
        <p:spPr>
          <a:xfrm flipV="1">
            <a:off x="2364248" y="1368047"/>
            <a:ext cx="1253851" cy="88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CD2C30F-ECD0-43BF-B841-2025F776A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437265"/>
              </p:ext>
            </p:extLst>
          </p:nvPr>
        </p:nvGraphicFramePr>
        <p:xfrm>
          <a:off x="2721299" y="656204"/>
          <a:ext cx="5397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2" name="Equation" r:id="rId8" imgW="177480" imgH="228600" progId="Equation.DSMT4">
                  <p:embed/>
                </p:oleObj>
              </mc:Choice>
              <mc:Fallback>
                <p:oleObj name="Equation" r:id="rId8" imgW="17748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CD2C30F-ECD0-43BF-B841-2025F776A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1299" y="656204"/>
                        <a:ext cx="53975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E04C9AF6-515A-4898-A43A-F2AB458EF2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510314"/>
              </p:ext>
            </p:extLst>
          </p:nvPr>
        </p:nvGraphicFramePr>
        <p:xfrm>
          <a:off x="139960" y="3213704"/>
          <a:ext cx="4058816" cy="351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3" name="Corel DESIGNER" r:id="rId10" imgW="4845960" imgH="4187880" progId="CorelDESIGNER.Graphic.21">
                  <p:embed/>
                </p:oleObj>
              </mc:Choice>
              <mc:Fallback>
                <p:oleObj name="Corel DESIGNER" r:id="rId10" imgW="4845960" imgH="4187880" progId="CorelDESIGNER.Graphic.21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EE3C325D-3934-4DB9-A04B-AD586FDFC5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9960" y="3213704"/>
                        <a:ext cx="4058816" cy="3517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597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FC28BED-BCCC-44A8-9510-4C083DF62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Щелкачев Николай Михайлович</a:t>
            </a:r>
          </a:p>
          <a:p>
            <a:r>
              <a:rPr lang="ru-RU" sz="4800" dirty="0"/>
              <a:t>ИФВД  РАН</a:t>
            </a:r>
          </a:p>
          <a:p>
            <a:r>
              <a:rPr lang="ru-RU" sz="4800" dirty="0"/>
              <a:t>МФТИ</a:t>
            </a:r>
          </a:p>
          <a:p>
            <a:r>
              <a:rPr lang="ru-RU" sz="4800" dirty="0" err="1"/>
              <a:t>УрФУ</a:t>
            </a:r>
            <a:endParaRPr lang="ru-RU" sz="4800" dirty="0"/>
          </a:p>
          <a:p>
            <a:pPr marL="0" indent="0">
              <a:buNone/>
            </a:pP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3633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Картинки по запросу &quot;леннарда-Джонса&quot;">
            <a:extLst>
              <a:ext uri="{FF2B5EF4-FFF2-40B4-BE49-F238E27FC236}">
                <a16:creationId xmlns:a16="http://schemas.microsoft.com/office/drawing/2014/main" id="{AE9FFDBC-71EB-414F-B383-8DA91CB29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05" y="2878"/>
            <a:ext cx="9514997" cy="68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E370628-1BDB-422B-857A-BEDB2661D133}"/>
              </a:ext>
            </a:extLst>
          </p:cNvPr>
          <p:cNvCxnSpPr/>
          <p:nvPr/>
        </p:nvCxnSpPr>
        <p:spPr>
          <a:xfrm flipV="1">
            <a:off x="4030824" y="3097763"/>
            <a:ext cx="0" cy="222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E2722E5-B957-45D2-B9F8-94DB2638F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931125"/>
              </p:ext>
            </p:extLst>
          </p:nvPr>
        </p:nvGraphicFramePr>
        <p:xfrm>
          <a:off x="4173538" y="3009900"/>
          <a:ext cx="103187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name="Equation" r:id="rId4" imgW="419040" imgH="228600" progId="Equation.DSMT4">
                  <p:embed/>
                </p:oleObj>
              </mc:Choice>
              <mc:Fallback>
                <p:oleObj name="Equation" r:id="rId4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3538" y="3009900"/>
                        <a:ext cx="1031875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6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BA58F69-8B97-4464-9494-90B7620FD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6825" y="1349941"/>
          <a:ext cx="1092517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4" name="Equation" r:id="rId3" imgW="3530520" imgH="393480" progId="Equation.DSMT4">
                  <p:embed/>
                </p:oleObj>
              </mc:Choice>
              <mc:Fallback>
                <p:oleObj name="Equation" r:id="rId3" imgW="3530520" imgH="3934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EBA58F69-8B97-4464-9494-90B7620FD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6825" y="1349941"/>
                        <a:ext cx="10925175" cy="121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4C9F2BB-9067-4437-8C1E-835D3D8279B6}"/>
              </a:ext>
            </a:extLst>
          </p:cNvPr>
          <p:cNvCxnSpPr>
            <a:cxnSpLocks/>
          </p:cNvCxnSpPr>
          <p:nvPr/>
        </p:nvCxnSpPr>
        <p:spPr>
          <a:xfrm flipH="1" flipV="1">
            <a:off x="9965094" y="2388636"/>
            <a:ext cx="65314" cy="751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19601E5-249D-4D34-8688-0B221FE51512}"/>
              </a:ext>
            </a:extLst>
          </p:cNvPr>
          <p:cNvCxnSpPr>
            <a:cxnSpLocks/>
          </p:cNvCxnSpPr>
          <p:nvPr/>
        </p:nvCxnSpPr>
        <p:spPr>
          <a:xfrm flipV="1">
            <a:off x="10473386" y="2388636"/>
            <a:ext cx="372812" cy="7837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47927F7-0E1D-4322-9F85-3E4CA5A114B9}"/>
              </a:ext>
            </a:extLst>
          </p:cNvPr>
          <p:cNvSpPr txBox="1"/>
          <p:nvPr/>
        </p:nvSpPr>
        <p:spPr>
          <a:xfrm>
            <a:off x="4886510" y="3248851"/>
            <a:ext cx="716553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/>
              <a:t>  , масштаб, на котором </a:t>
            </a:r>
            <a:r>
              <a:rPr lang="en-US" sz="2800" i="1" dirty="0"/>
              <a:t>f</a:t>
            </a:r>
            <a:r>
              <a:rPr lang="en-US" sz="2800" dirty="0"/>
              <a:t> </a:t>
            </a:r>
            <a:r>
              <a:rPr lang="ru-RU" sz="2800" dirty="0"/>
              <a:t>усредняется порядка радиуса взаимодействия.</a:t>
            </a:r>
          </a:p>
          <a:p>
            <a:pPr algn="r"/>
            <a:r>
              <a:rPr lang="ru-RU" sz="2800" dirty="0"/>
              <a:t>Аналогично, временной масштаб усреднения</a:t>
            </a:r>
            <a:endParaRPr lang="ru-RU" dirty="0"/>
          </a:p>
          <a:p>
            <a:pPr algn="r"/>
            <a:r>
              <a:rPr lang="en-US" sz="2800" dirty="0" err="1"/>
              <a:t>t</a:t>
            </a:r>
            <a:r>
              <a:rPr lang="en-US" sz="2800" baseline="-25000" dirty="0" err="1"/>
              <a:t>i</a:t>
            </a:r>
            <a:r>
              <a:rPr lang="en-US" sz="2800" baseline="-25000" dirty="0"/>
              <a:t> </a:t>
            </a:r>
            <a:r>
              <a:rPr lang="ru-RU" sz="2800" dirty="0"/>
              <a:t>– характерное время, за которое при соударении частица меняет импульс…</a:t>
            </a:r>
            <a:endParaRPr lang="en-US" sz="2800" dirty="0"/>
          </a:p>
          <a:p>
            <a:pPr algn="r"/>
            <a:r>
              <a:rPr lang="ru-RU" sz="2800" dirty="0"/>
              <a:t>После усреднения, столкновения происходят «точечно» и «мгновенно».</a:t>
            </a:r>
          </a:p>
        </p:txBody>
      </p:sp>
      <p:graphicFrame>
        <p:nvGraphicFramePr>
          <p:cNvPr id="18" name="Объект 17">
            <a:extLst>
              <a:ext uri="{FF2B5EF4-FFF2-40B4-BE49-F238E27FC236}">
                <a16:creationId xmlns:a16="http://schemas.microsoft.com/office/drawing/2014/main" id="{9FF5494A-51EF-440E-A40B-C309301CF7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9345" y="3248851"/>
          <a:ext cx="459589" cy="590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5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18" name="Объект 17">
                        <a:extLst>
                          <a:ext uri="{FF2B5EF4-FFF2-40B4-BE49-F238E27FC236}">
                            <a16:creationId xmlns:a16="http://schemas.microsoft.com/office/drawing/2014/main" id="{9FF5494A-51EF-440E-A40B-C309301CF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9345" y="3248851"/>
                        <a:ext cx="459589" cy="590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78" name="Picture 2">
            <a:extLst>
              <a:ext uri="{FF2B5EF4-FFF2-40B4-BE49-F238E27FC236}">
                <a16:creationId xmlns:a16="http://schemas.microsoft.com/office/drawing/2014/main" id="{050C820A-B442-429D-ADF5-C2AA19B3F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3" y="163168"/>
            <a:ext cx="11356234" cy="29190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B81F643-CD4D-49AD-BC70-89E9B399E852}"/>
              </a:ext>
            </a:extLst>
          </p:cNvPr>
          <p:cNvCxnSpPr>
            <a:cxnSpLocks/>
          </p:cNvCxnSpPr>
          <p:nvPr/>
        </p:nvCxnSpPr>
        <p:spPr>
          <a:xfrm flipV="1">
            <a:off x="2364248" y="1368047"/>
            <a:ext cx="1253851" cy="88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4CD2C30F-ECD0-43BF-B841-2025F776AB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1299" y="656204"/>
          <a:ext cx="5397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6" name="Equation" r:id="rId8" imgW="177480" imgH="228600" progId="Equation.DSMT4">
                  <p:embed/>
                </p:oleObj>
              </mc:Choice>
              <mc:Fallback>
                <p:oleObj name="Equation" r:id="rId8" imgW="177480" imgH="228600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4CD2C30F-ECD0-43BF-B841-2025F776A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1299" y="656204"/>
                        <a:ext cx="539750" cy="69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F8B13E7-19D3-4FA3-BF16-98412FD1B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5" y="2764501"/>
          <a:ext cx="4746551" cy="411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7" name="Corel DESIGNER" r:id="rId10" imgW="5724995" imgH="4960359" progId="CorelDESIGNER.Graphic.21">
                  <p:embed/>
                </p:oleObj>
              </mc:Choice>
              <mc:Fallback>
                <p:oleObj name="Corel DESIGNER" r:id="rId10" imgW="5724995" imgH="4960359" progId="CorelDESIGNER.Graphic.21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EF8B13E7-19D3-4FA3-BF16-98412FD1B4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645" y="2764501"/>
                        <a:ext cx="4746551" cy="4113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FC4690-63D8-4DDC-A2EB-BCABB90BFD03}"/>
              </a:ext>
            </a:extLst>
          </p:cNvPr>
          <p:cNvSpPr txBox="1"/>
          <p:nvPr/>
        </p:nvSpPr>
        <p:spPr>
          <a:xfrm flipH="1">
            <a:off x="-1" y="2995127"/>
            <a:ext cx="12191999" cy="193899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/>
              <a:t>Условия применимости такого подхода:</a:t>
            </a:r>
            <a:r>
              <a:rPr lang="en-US" sz="2400" b="1" dirty="0"/>
              <a:t> </a:t>
            </a:r>
            <a:r>
              <a:rPr lang="en-US" sz="2400" b="1" dirty="0" err="1"/>
              <a:t>t</a:t>
            </a:r>
            <a:r>
              <a:rPr lang="en-US" sz="2400" b="1" baseline="-25000" dirty="0" err="1"/>
              <a:t>i</a:t>
            </a:r>
            <a:r>
              <a:rPr lang="en-US" sz="2400" b="1" dirty="0"/>
              <a:t>, L</a:t>
            </a:r>
            <a:r>
              <a:rPr lang="en-US" sz="2400" b="1" baseline="-25000" dirty="0"/>
              <a:t>i</a:t>
            </a:r>
            <a:r>
              <a:rPr lang="en-US" sz="2400" b="1" dirty="0"/>
              <a:t> – </a:t>
            </a:r>
            <a:r>
              <a:rPr lang="ru-RU" sz="2400" b="1" dirty="0"/>
              <a:t>много меньше времени свободного пробега и длины свободного пробега – характерным масштабам изменения функции распределения.  </a:t>
            </a:r>
          </a:p>
          <a:p>
            <a:r>
              <a:rPr lang="ru-RU" sz="2400" b="1" dirty="0"/>
              <a:t>Таким образом, уравнение </a:t>
            </a:r>
            <a:r>
              <a:rPr lang="ru-RU" sz="2400" b="1" dirty="0" err="1"/>
              <a:t>больцмана</a:t>
            </a:r>
            <a:r>
              <a:rPr lang="ru-RU" sz="2400" b="1" dirty="0"/>
              <a:t> справедливо для разреженного газа, а для жидкости уже нет.</a:t>
            </a:r>
          </a:p>
        </p:txBody>
      </p:sp>
    </p:spTree>
    <p:extLst>
      <p:ext uri="{BB962C8B-B14F-4D97-AF65-F5344CB8AC3E}">
        <p14:creationId xmlns:p14="http://schemas.microsoft.com/office/powerpoint/2010/main" val="2900143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FFF8F-FEDE-4CF9-AC63-664A7F5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71" y="13186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tar Jedi Outline" panose="040B0000000000000000" pitchFamily="82" charset="0"/>
              </a:rPr>
              <a:t>Conclusions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3B4BDAB-0222-4E03-94A4-4BF871F7B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666927"/>
              </p:ext>
            </p:extLst>
          </p:nvPr>
        </p:nvGraphicFramePr>
        <p:xfrm>
          <a:off x="1267022" y="1865118"/>
          <a:ext cx="10222299" cy="121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2" name="Equation" r:id="rId3" imgW="3530520" imgH="419040" progId="Equation.DSMT4">
                  <p:embed/>
                </p:oleObj>
              </mc:Choice>
              <mc:Fallback>
                <p:oleObj name="Equation" r:id="rId3" imgW="3530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7022" y="1865118"/>
                        <a:ext cx="10222299" cy="121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67CB72B0-CDA9-41F3-AA21-CDDBD7263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880220"/>
              </p:ext>
            </p:extLst>
          </p:nvPr>
        </p:nvGraphicFramePr>
        <p:xfrm>
          <a:off x="3618723" y="3606463"/>
          <a:ext cx="4954554" cy="275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3" name="Equation" r:id="rId5" imgW="1600200" imgH="888840" progId="Equation.DSMT4">
                  <p:embed/>
                </p:oleObj>
              </mc:Choice>
              <mc:Fallback>
                <p:oleObj name="Equation" r:id="rId5" imgW="16002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8723" y="3606463"/>
                        <a:ext cx="4954554" cy="275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094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12776"/>
            <a:ext cx="12192000" cy="241539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Многомасштабное моделирование</a:t>
            </a:r>
            <a:br>
              <a:rPr lang="en-US" dirty="0"/>
            </a:br>
            <a:r>
              <a:rPr lang="ru-RU" dirty="0"/>
              <a:t>в квантовой механике.</a:t>
            </a:r>
            <a:br>
              <a:rPr lang="ru-RU" dirty="0"/>
            </a:br>
            <a:r>
              <a:rPr lang="ru-RU" dirty="0"/>
              <a:t>В случае квантовых газов, все более-менее тоже самое…</a:t>
            </a:r>
          </a:p>
        </p:txBody>
      </p:sp>
    </p:spTree>
    <p:extLst>
      <p:ext uri="{BB962C8B-B14F-4D97-AF65-F5344CB8AC3E}">
        <p14:creationId xmlns:p14="http://schemas.microsoft.com/office/powerpoint/2010/main" val="3155246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0461F-BD59-4B23-9C93-83E1BBB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98"/>
            <a:ext cx="10515600" cy="20154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Квантовый газ в фазовом пространстве…</a:t>
            </a:r>
            <a:br>
              <a:rPr lang="ru-RU" dirty="0"/>
            </a:br>
            <a:r>
              <a:rPr lang="ru-RU" dirty="0"/>
              <a:t>Каждый «шар» показывает </a:t>
            </a:r>
            <a:r>
              <a:rPr lang="ru-RU" u="sng" dirty="0">
                <a:solidFill>
                  <a:srgbClr val="FF0000"/>
                </a:solidFill>
              </a:rPr>
              <a:t>квазиклассические</a:t>
            </a:r>
            <a:r>
              <a:rPr lang="ru-RU" dirty="0"/>
              <a:t> координаты центра масс молекулы газа в данный момент времени…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1C2336-BB48-4648-BFFB-847D3F499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844153"/>
              </p:ext>
            </p:extLst>
          </p:nvPr>
        </p:nvGraphicFramePr>
        <p:xfrm>
          <a:off x="559837" y="2401276"/>
          <a:ext cx="4677942" cy="445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1" name="Corel DESIGNER" r:id="rId3" imgW="5505113" imgH="5245197" progId="CorelDESIGNER.Graphic.21">
                  <p:embed/>
                </p:oleObj>
              </mc:Choice>
              <mc:Fallback>
                <p:oleObj name="Corel DESIGNER" r:id="rId3" imgW="5505113" imgH="5245197" progId="CorelDESIGNER.Graphic.21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D31C2336-BB48-4648-BFFB-847D3F4996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837" y="2401276"/>
                        <a:ext cx="4677942" cy="445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409968-0708-4D89-A7B0-DC8F4143DA2B}"/>
              </a:ext>
            </a:extLst>
          </p:cNvPr>
          <p:cNvSpPr txBox="1"/>
          <p:nvPr/>
        </p:nvSpPr>
        <p:spPr>
          <a:xfrm>
            <a:off x="5928984" y="2492927"/>
            <a:ext cx="59675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q=(</a:t>
            </a:r>
            <a:r>
              <a:rPr lang="en-US" sz="4400" dirty="0" err="1"/>
              <a:t>r,p</a:t>
            </a:r>
            <a:r>
              <a:rPr lang="en-US" sz="4400" dirty="0"/>
              <a:t>) – </a:t>
            </a:r>
            <a:r>
              <a:rPr lang="ru-RU" sz="4400" dirty="0"/>
              <a:t>координата молекулы газа в фазовом пространстве.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EFA21-C874-41EE-AF91-39046B8551B4}"/>
              </a:ext>
            </a:extLst>
          </p:cNvPr>
          <p:cNvSpPr txBox="1"/>
          <p:nvPr/>
        </p:nvSpPr>
        <p:spPr>
          <a:xfrm>
            <a:off x="5281127" y="5100123"/>
            <a:ext cx="697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равновесии функция распределения идеального квантового газа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7618FEA-89BD-4ADA-928F-B5968E605A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0481"/>
              </p:ext>
            </p:extLst>
          </p:nvPr>
        </p:nvGraphicFramePr>
        <p:xfrm>
          <a:off x="7383430" y="5534772"/>
          <a:ext cx="2878883" cy="112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2" name="Equation" r:id="rId5" imgW="1206360" imgH="469800" progId="Equation.DSMT4">
                  <p:embed/>
                </p:oleObj>
              </mc:Choice>
              <mc:Fallback>
                <p:oleObj name="Equation" r:id="rId5" imgW="12063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3430" y="5534772"/>
                        <a:ext cx="2878883" cy="112124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50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0F0-808D-44D5-83EE-8B3322F4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"/>
            <a:ext cx="11952515" cy="17541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Упражнение: найдем аналог уравнения неразрывности в фазовом пространстве.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D27DA-7923-4155-B899-CC613C9D32A3}"/>
              </a:ext>
            </a:extLst>
          </p:cNvPr>
          <p:cNvSpPr txBox="1"/>
          <p:nvPr/>
        </p:nvSpPr>
        <p:spPr>
          <a:xfrm flipH="1">
            <a:off x="6642035" y="2679681"/>
            <a:ext cx="4460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Плотность частиц</a:t>
            </a:r>
            <a:r>
              <a:rPr lang="en-US" sz="2800" dirty="0"/>
              <a:t> </a:t>
            </a:r>
            <a:r>
              <a:rPr lang="ru-RU" sz="2800" dirty="0"/>
              <a:t>в</a:t>
            </a:r>
          </a:p>
          <a:p>
            <a:pPr algn="ctr"/>
            <a:r>
              <a:rPr lang="ru-RU" sz="2800" u="sng" dirty="0"/>
              <a:t>фазовом пространстве</a:t>
            </a:r>
            <a:r>
              <a:rPr lang="ru-RU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7314C-319E-45D5-8BB4-1A497410F58C}"/>
              </a:ext>
            </a:extLst>
          </p:cNvPr>
          <p:cNvSpPr txBox="1"/>
          <p:nvPr/>
        </p:nvSpPr>
        <p:spPr>
          <a:xfrm>
            <a:off x="111966" y="1919519"/>
            <a:ext cx="5984033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q=(</a:t>
            </a:r>
            <a:r>
              <a:rPr lang="en-US" sz="2800" dirty="0" err="1"/>
              <a:t>r,p</a:t>
            </a:r>
            <a:r>
              <a:rPr lang="en-US" sz="2800" dirty="0"/>
              <a:t>) – </a:t>
            </a:r>
            <a:r>
              <a:rPr lang="ru-RU" sz="2800" dirty="0"/>
              <a:t>координата молекулы газа в фазовом пространстве.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4A40D32-6766-46A4-9B69-8977F5C32377}"/>
              </a:ext>
            </a:extLst>
          </p:cNvPr>
          <p:cNvCxnSpPr/>
          <p:nvPr/>
        </p:nvCxnSpPr>
        <p:spPr>
          <a:xfrm>
            <a:off x="8154955" y="31070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7B11080-6AE3-46AE-B9D6-047FA67D9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203478"/>
              </p:ext>
            </p:extLst>
          </p:nvPr>
        </p:nvGraphicFramePr>
        <p:xfrm>
          <a:off x="258763" y="3652449"/>
          <a:ext cx="4986337" cy="323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Equation" r:id="rId3" imgW="1447560" imgH="939600" progId="Equation.DSMT4">
                  <p:embed/>
                </p:oleObj>
              </mc:Choice>
              <mc:Fallback>
                <p:oleObj name="Equation" r:id="rId3" imgW="1447560" imgH="93960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17B11080-6AE3-46AE-B9D6-047FA67D9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63" y="3652449"/>
                        <a:ext cx="4986337" cy="323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Стрелка: влево 13">
            <a:extLst>
              <a:ext uri="{FF2B5EF4-FFF2-40B4-BE49-F238E27FC236}">
                <a16:creationId xmlns:a16="http://schemas.microsoft.com/office/drawing/2014/main" id="{8EECAED0-A367-4F0E-AE07-69A321B3CA2F}"/>
              </a:ext>
            </a:extLst>
          </p:cNvPr>
          <p:cNvSpPr/>
          <p:nvPr/>
        </p:nvSpPr>
        <p:spPr>
          <a:xfrm>
            <a:off x="5867604" y="5570373"/>
            <a:ext cx="1079298" cy="4478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4B94B-5AD1-45F2-A376-7D320249B01D}"/>
              </a:ext>
            </a:extLst>
          </p:cNvPr>
          <p:cNvSpPr txBox="1"/>
          <p:nvPr/>
        </p:nvSpPr>
        <p:spPr>
          <a:xfrm>
            <a:off x="7783940" y="5378810"/>
            <a:ext cx="336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Плотность частиц в реальном пространстве</a:t>
            </a:r>
          </a:p>
        </p:txBody>
      </p:sp>
    </p:spTree>
    <p:extLst>
      <p:ext uri="{BB962C8B-B14F-4D97-AF65-F5344CB8AC3E}">
        <p14:creationId xmlns:p14="http://schemas.microsoft.com/office/powerpoint/2010/main" val="4150670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731EF2A-BEFD-4DE0-881C-BFB63F372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180088"/>
              </p:ext>
            </p:extLst>
          </p:nvPr>
        </p:nvGraphicFramePr>
        <p:xfrm>
          <a:off x="1092200" y="120650"/>
          <a:ext cx="100076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8" name="Equation" r:id="rId3" imgW="2755800" imgH="419040" progId="Equation.DSMT4">
                  <p:embed/>
                </p:oleObj>
              </mc:Choice>
              <mc:Fallback>
                <p:oleObj name="Equation" r:id="rId3" imgW="2755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2200" y="120650"/>
                        <a:ext cx="1000760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D4B8219-C619-4B6B-96FF-EFE27EC63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139864"/>
              </p:ext>
            </p:extLst>
          </p:nvPr>
        </p:nvGraphicFramePr>
        <p:xfrm>
          <a:off x="3282950" y="1992151"/>
          <a:ext cx="5626100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9" name="Equation" r:id="rId5" imgW="1549080" imgH="838080" progId="Equation.DSMT4">
                  <p:embed/>
                </p:oleObj>
              </mc:Choice>
              <mc:Fallback>
                <p:oleObj name="Equation" r:id="rId5" imgW="1549080" imgH="83808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731EF2A-BEFD-4DE0-881C-BFB63F372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2950" y="1992151"/>
                        <a:ext cx="5626100" cy="304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71A432-C352-45B5-A927-9772458461ED}"/>
              </a:ext>
            </a:extLst>
          </p:cNvPr>
          <p:cNvSpPr txBox="1"/>
          <p:nvPr/>
        </p:nvSpPr>
        <p:spPr>
          <a:xfrm>
            <a:off x="4368179" y="5384477"/>
            <a:ext cx="4458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правильно разумеется только тогда, когда есть гамильтониан (силы потенциальные). В случае силы трения так писать нельзя…</a:t>
            </a:r>
          </a:p>
        </p:txBody>
      </p:sp>
    </p:spTree>
    <p:extLst>
      <p:ext uri="{BB962C8B-B14F-4D97-AF65-F5344CB8AC3E}">
        <p14:creationId xmlns:p14="http://schemas.microsoft.com/office/powerpoint/2010/main" val="394212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731EF2A-BEFD-4DE0-881C-BFB63F3723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66989"/>
              </p:ext>
            </p:extLst>
          </p:nvPr>
        </p:nvGraphicFramePr>
        <p:xfrm>
          <a:off x="1092200" y="120650"/>
          <a:ext cx="100076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5" name="Equation" r:id="rId3" imgW="2755800" imgH="419040" progId="Equation.DSMT4">
                  <p:embed/>
                </p:oleObj>
              </mc:Choice>
              <mc:Fallback>
                <p:oleObj name="Equation" r:id="rId3" imgW="2755800" imgH="4190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731EF2A-BEFD-4DE0-881C-BFB63F372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2200" y="120650"/>
                        <a:ext cx="1000760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D4B8219-C619-4B6B-96FF-EFE27EC632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122737"/>
              </p:ext>
            </p:extLst>
          </p:nvPr>
        </p:nvGraphicFramePr>
        <p:xfrm>
          <a:off x="3513137" y="1875421"/>
          <a:ext cx="5165725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6" name="Equation" r:id="rId5" imgW="1422360" imgH="634680" progId="Equation.DSMT4">
                  <p:embed/>
                </p:oleObj>
              </mc:Choice>
              <mc:Fallback>
                <p:oleObj name="Equation" r:id="rId5" imgW="1422360" imgH="63468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D4B8219-C619-4B6B-96FF-EFE27EC632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3137" y="1875421"/>
                        <a:ext cx="5165725" cy="230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DE898D2-8371-4D22-A677-731707350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814893"/>
              </p:ext>
            </p:extLst>
          </p:nvPr>
        </p:nvGraphicFramePr>
        <p:xfrm>
          <a:off x="1068388" y="4729163"/>
          <a:ext cx="1005205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7" name="Equation" r:id="rId7" imgW="2768400" imgH="431640" progId="Equation.DSMT4">
                  <p:embed/>
                </p:oleObj>
              </mc:Choice>
              <mc:Fallback>
                <p:oleObj name="Equation" r:id="rId7" imgW="2768400" imgH="4316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1731EF2A-BEFD-4DE0-881C-BFB63F3723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8388" y="4729163"/>
                        <a:ext cx="10052050" cy="15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22A6E07-2148-441F-8A19-77237E46274A}"/>
              </a:ext>
            </a:extLst>
          </p:cNvPr>
          <p:cNvSpPr txBox="1"/>
          <p:nvPr/>
        </p:nvSpPr>
        <p:spPr>
          <a:xfrm>
            <a:off x="6836066" y="3536301"/>
            <a:ext cx="3685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Спектр квазичастиц</a:t>
            </a:r>
          </a:p>
        </p:txBody>
      </p:sp>
    </p:spTree>
    <p:extLst>
      <p:ext uri="{BB962C8B-B14F-4D97-AF65-F5344CB8AC3E}">
        <p14:creationId xmlns:p14="http://schemas.microsoft.com/office/powerpoint/2010/main" val="424170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FFF8F-FEDE-4CF9-AC63-664A7F5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371" y="13186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Star Jedi Outline" panose="040B0000000000000000" pitchFamily="82" charset="0"/>
              </a:rPr>
              <a:t>Conclusions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3B4BDAB-0222-4E03-94A4-4BF871F7B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247897"/>
              </p:ext>
            </p:extLst>
          </p:nvPr>
        </p:nvGraphicFramePr>
        <p:xfrm>
          <a:off x="1267021" y="1239141"/>
          <a:ext cx="10222299" cy="121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6" name="Equation" r:id="rId3" imgW="3530520" imgH="419040" progId="Equation.DSMT4">
                  <p:embed/>
                </p:oleObj>
              </mc:Choice>
              <mc:Fallback>
                <p:oleObj name="Equation" r:id="rId3" imgW="3530520" imgH="419040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03B4BDAB-0222-4E03-94A4-4BF871F7B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7021" y="1239141"/>
                        <a:ext cx="10222299" cy="121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67CB72B0-CDA9-41F3-AA21-CDDBD7263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037936"/>
              </p:ext>
            </p:extLst>
          </p:nvPr>
        </p:nvGraphicFramePr>
        <p:xfrm>
          <a:off x="4126998" y="3827463"/>
          <a:ext cx="4502344" cy="2905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7" name="Equation" r:id="rId5" imgW="1930320" imgH="1244520" progId="Equation.DSMT4">
                  <p:embed/>
                </p:oleObj>
              </mc:Choice>
              <mc:Fallback>
                <p:oleObj name="Equation" r:id="rId5" imgW="1930320" imgH="124452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67CB72B0-CDA9-41F3-AA21-CDDBD7263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6998" y="3827463"/>
                        <a:ext cx="4502344" cy="2905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ECE9BFE2-6637-467F-8934-8F043D58B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59739"/>
              </p:ext>
            </p:extLst>
          </p:nvPr>
        </p:nvGraphicFramePr>
        <p:xfrm>
          <a:off x="2406650" y="2565400"/>
          <a:ext cx="705485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Equation" r:id="rId7" imgW="2197080" imgH="393480" progId="Equation.DSMT4">
                  <p:embed/>
                </p:oleObj>
              </mc:Choice>
              <mc:Fallback>
                <p:oleObj name="Equation" r:id="rId7" imgW="2197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6650" y="2565400"/>
                        <a:ext cx="7054850" cy="1262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09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6A9B3-8277-4485-B87D-2F74679F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Пример интеграла столкновений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BDD6D269-45A2-4C22-A0EB-DDDB94BAA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11795"/>
              </p:ext>
            </p:extLst>
          </p:nvPr>
        </p:nvGraphicFramePr>
        <p:xfrm>
          <a:off x="512567" y="988072"/>
          <a:ext cx="11166863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0" name="Equation" r:id="rId3" imgW="3530520" imgH="419040" progId="Equation.DSMT4">
                  <p:embed/>
                </p:oleObj>
              </mc:Choice>
              <mc:Fallback>
                <p:oleObj name="Equation" r:id="rId3" imgW="3530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567" y="988072"/>
                        <a:ext cx="11166863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8EAB103-52A5-4758-9842-AD26E6485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880306"/>
              </p:ext>
            </p:extLst>
          </p:nvPr>
        </p:nvGraphicFramePr>
        <p:xfrm>
          <a:off x="897175" y="2402812"/>
          <a:ext cx="10456624" cy="428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name="Equation" r:id="rId5" imgW="3720960" imgH="1523880" progId="Equation.DSMT4">
                  <p:embed/>
                </p:oleObj>
              </mc:Choice>
              <mc:Fallback>
                <p:oleObj name="Equation" r:id="rId5" imgW="3720960" imgH="152388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BDD6D269-45A2-4C22-A0EB-DDDB94BAA0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175" y="2402812"/>
                        <a:ext cx="10456624" cy="428310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01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0905" y="-2777"/>
            <a:ext cx="105301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https://cloud.mail.ru/public/5yk5/55Tz16jTj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A68160-7368-4702-8999-A99453EC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06" y="664028"/>
            <a:ext cx="6688493" cy="66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8EAB103-52A5-4758-9842-AD26E6485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784520"/>
              </p:ext>
            </p:extLst>
          </p:nvPr>
        </p:nvGraphicFramePr>
        <p:xfrm>
          <a:off x="3928188" y="25392"/>
          <a:ext cx="8263811" cy="3384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4" name="Equation" r:id="rId3" imgW="3720960" imgH="1523880" progId="Equation.DSMT4">
                  <p:embed/>
                </p:oleObj>
              </mc:Choice>
              <mc:Fallback>
                <p:oleObj name="Equation" r:id="rId3" imgW="3720960" imgH="15238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C8EAB103-52A5-4758-9842-AD26E6485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8188" y="25392"/>
                        <a:ext cx="8263811" cy="338491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609D98AD-1D89-400E-94D2-F5977688D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013598"/>
              </p:ext>
            </p:extLst>
          </p:nvPr>
        </p:nvGraphicFramePr>
        <p:xfrm>
          <a:off x="4478023" y="4021494"/>
          <a:ext cx="7624260" cy="253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5" name="Corel DESIGNER" r:id="rId5" imgW="11546533" imgH="3844033" progId="CorelDESIGNER.Graphic.21">
                  <p:embed/>
                </p:oleObj>
              </mc:Choice>
              <mc:Fallback>
                <p:oleObj name="Corel DESIGNER" r:id="rId5" imgW="11546533" imgH="3844033" progId="CorelDESIGNER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8023" y="4021494"/>
                        <a:ext cx="7624260" cy="2537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DA06415A-7819-4CFC-824C-F8CC69190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195662"/>
              </p:ext>
            </p:extLst>
          </p:nvPr>
        </p:nvGraphicFramePr>
        <p:xfrm>
          <a:off x="0" y="3367202"/>
          <a:ext cx="3998801" cy="346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6" name="Corel DESIGNER" r:id="rId7" imgW="4845960" imgH="4187880" progId="CorelDESIGNER.Graphic.21">
                  <p:embed/>
                </p:oleObj>
              </mc:Choice>
              <mc:Fallback>
                <p:oleObj name="Corel DESIGNER" r:id="rId7" imgW="4845960" imgH="4187880" progId="CorelDESIGNER.Graphic.21">
                  <p:embed/>
                  <p:pic>
                    <p:nvPicPr>
                      <p:cNvPr id="17" name="Объект 16">
                        <a:extLst>
                          <a:ext uri="{FF2B5EF4-FFF2-40B4-BE49-F238E27FC236}">
                            <a16:creationId xmlns:a16="http://schemas.microsoft.com/office/drawing/2014/main" id="{98F0DF4E-C209-46EE-A05A-0815AD381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3367202"/>
                        <a:ext cx="3998801" cy="3465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13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7AD3A-2AD1-43D3-8900-DF7F733D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Свойство интегралов столкновений --- </a:t>
            </a:r>
            <a:br>
              <a:rPr lang="ru-RU" dirty="0"/>
            </a:br>
            <a:r>
              <a:rPr lang="ru-RU" dirty="0"/>
              <a:t>они обычно обращаются в ноль на равновесной функции распределения.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56283B3-4346-4EC1-9AEE-61ABB0410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01318"/>
              </p:ext>
            </p:extLst>
          </p:nvPr>
        </p:nvGraphicFramePr>
        <p:xfrm>
          <a:off x="242815" y="4528344"/>
          <a:ext cx="11769920" cy="147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1" name="Equation" r:id="rId3" imgW="3860640" imgH="482400" progId="Equation.DSMT4">
                  <p:embed/>
                </p:oleObj>
              </mc:Choice>
              <mc:Fallback>
                <p:oleObj name="Equation" r:id="rId3" imgW="3860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815" y="4528344"/>
                        <a:ext cx="11769920" cy="14712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8A564F0-7519-4911-82E3-6A4DC56BA3E4}"/>
              </a:ext>
            </a:extLst>
          </p:cNvPr>
          <p:cNvSpPr/>
          <p:nvPr/>
        </p:nvSpPr>
        <p:spPr>
          <a:xfrm>
            <a:off x="121298" y="1690689"/>
            <a:ext cx="11971175" cy="14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816B0-9A90-4AA3-842B-D3B155CA9890}"/>
              </a:ext>
            </a:extLst>
          </p:cNvPr>
          <p:cNvSpPr txBox="1"/>
          <p:nvPr/>
        </p:nvSpPr>
        <p:spPr>
          <a:xfrm flipH="1">
            <a:off x="599880" y="2037176"/>
            <a:ext cx="11163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Равновесная функция распределения не зависит от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Равновесная функция распределения</a:t>
            </a:r>
            <a:r>
              <a:rPr lang="en-US" sz="3200" dirty="0"/>
              <a:t>                     , </a:t>
            </a:r>
            <a:r>
              <a:rPr lang="ru-RU" sz="3200" dirty="0"/>
              <a:t>поэтому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669A75A7-6C1F-43FA-8DED-EE8CDA25A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610566"/>
              </p:ext>
            </p:extLst>
          </p:nvPr>
        </p:nvGraphicFramePr>
        <p:xfrm>
          <a:off x="7610409" y="2575785"/>
          <a:ext cx="1805201" cy="591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2" name="Equation" r:id="rId5" imgW="736560" imgH="241200" progId="Equation.DSMT4">
                  <p:embed/>
                </p:oleObj>
              </mc:Choice>
              <mc:Fallback>
                <p:oleObj name="Equation" r:id="rId5" imgW="736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10409" y="2575785"/>
                        <a:ext cx="1805201" cy="591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25FB44E-FDEC-4DB2-B2A9-4782885E30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660471"/>
              </p:ext>
            </p:extLst>
          </p:nvPr>
        </p:nvGraphicFramePr>
        <p:xfrm>
          <a:off x="4551687" y="3390712"/>
          <a:ext cx="277018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3" name="Equation" r:id="rId7" imgW="952200" imgH="279360" progId="Equation.DSMT4">
                  <p:embed/>
                </p:oleObj>
              </mc:Choice>
              <mc:Fallback>
                <p:oleObj name="Equation" r:id="rId7" imgW="952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51687" y="3390712"/>
                        <a:ext cx="2770187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060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319E3-FA42-45E1-9B8F-A6FDB9C2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45" y="231522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47865D-BC06-4B18-A9D2-9DA8480D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66254"/>
            <a:ext cx="10515600" cy="653241"/>
          </a:xfrm>
        </p:spPr>
        <p:txBody>
          <a:bodyPr>
            <a:normAutofit fontScale="92500"/>
          </a:bodyPr>
          <a:lstStyle/>
          <a:p>
            <a:r>
              <a:rPr lang="ru-RU" i="1" dirty="0"/>
              <a:t>Кто на экзамене не сможет вывести формулу Друде – пересдача.</a:t>
            </a:r>
          </a:p>
        </p:txBody>
      </p:sp>
    </p:spTree>
    <p:extLst>
      <p:ext uri="{BB962C8B-B14F-4D97-AF65-F5344CB8AC3E}">
        <p14:creationId xmlns:p14="http://schemas.microsoft.com/office/powerpoint/2010/main" val="2457310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082688"/>
              </p:ext>
            </p:extLst>
          </p:nvPr>
        </p:nvGraphicFramePr>
        <p:xfrm>
          <a:off x="1804988" y="-57150"/>
          <a:ext cx="8958262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7" name="Equation" r:id="rId3" imgW="3251160" imgH="914400" progId="Equation.DSMT4">
                  <p:embed/>
                </p:oleObj>
              </mc:Choice>
              <mc:Fallback>
                <p:oleObj name="Equation" r:id="rId3" imgW="3251160" imgH="9144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-57150"/>
                        <a:ext cx="8958262" cy="24971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88166"/>
              </p:ext>
            </p:extLst>
          </p:nvPr>
        </p:nvGraphicFramePr>
        <p:xfrm>
          <a:off x="782638" y="3307222"/>
          <a:ext cx="10323512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8" name="Equation" r:id="rId5" imgW="3746160" imgH="419040" progId="Equation.DSMT4">
                  <p:embed/>
                </p:oleObj>
              </mc:Choice>
              <mc:Fallback>
                <p:oleObj name="Equation" r:id="rId5" imgW="3746160" imgH="419040" progId="Equation.DSMT4">
                  <p:embed/>
                  <p:pic>
                    <p:nvPicPr>
                      <p:cNvPr id="6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3307222"/>
                        <a:ext cx="10323512" cy="11445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2290" y="2570755"/>
                <a:ext cx="118436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Нормировка функции распределения на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2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ru-RU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ru-RU" dirty="0"/>
                  <a:t> удобна для описания квантовых (вырожденных) систем, например электронов в металле: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0" y="2570755"/>
                <a:ext cx="11843657" cy="646331"/>
              </a:xfrm>
              <a:prstGeom prst="rect">
                <a:avLst/>
              </a:prstGeom>
              <a:blipFill>
                <a:blip r:embed="rId7"/>
                <a:stretch>
                  <a:fillRect l="-412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3895405" y="5231762"/>
          <a:ext cx="39544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9" name="Equation" r:id="rId8" imgW="1434960" imgH="279360" progId="Equation.DSMT4">
                  <p:embed/>
                </p:oleObj>
              </mc:Choice>
              <mc:Fallback>
                <p:oleObj name="Equation" r:id="rId8" imgW="1434960" imgH="27936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405" y="5231762"/>
                        <a:ext cx="3954462" cy="76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2606" y="4632960"/>
            <a:ext cx="837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случае классических (</a:t>
            </a:r>
            <a:r>
              <a:rPr lang="ru-RU" dirty="0" err="1"/>
              <a:t>Больцмановских</a:t>
            </a:r>
            <a:r>
              <a:rPr lang="ru-RU" dirty="0"/>
              <a:t>) газов обычно удобнее нормировать </a:t>
            </a:r>
            <a:r>
              <a:rPr lang="en-US" dirty="0"/>
              <a:t>f </a:t>
            </a:r>
            <a:r>
              <a:rPr lang="ru-RU" dirty="0"/>
              <a:t>так:</a:t>
            </a:r>
            <a:r>
              <a:rPr lang="en-US" dirty="0"/>
              <a:t> </a:t>
            </a:r>
            <a:endParaRPr lang="ru-RU" dirty="0"/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542903" y="5486400"/>
            <a:ext cx="1105988" cy="126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1236617" y="4084320"/>
            <a:ext cx="226423" cy="99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493" y="5221486"/>
            <a:ext cx="244624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Локальная плотность…</a:t>
            </a:r>
          </a:p>
        </p:txBody>
      </p:sp>
    </p:spTree>
    <p:extLst>
      <p:ext uri="{BB962C8B-B14F-4D97-AF65-F5344CB8AC3E}">
        <p14:creationId xmlns:p14="http://schemas.microsoft.com/office/powerpoint/2010/main" val="1717510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C1E0D-B794-4226-9B8F-CCAA078E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Тау-приближение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2AD2B18-F5E3-480D-A2EF-20E958C22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892878"/>
              </p:ext>
            </p:extLst>
          </p:nvPr>
        </p:nvGraphicFramePr>
        <p:xfrm>
          <a:off x="341313" y="3268663"/>
          <a:ext cx="11507787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8" name="Equation" r:id="rId3" imgW="4216320" imgH="457200" progId="Equation.DSMT4">
                  <p:embed/>
                </p:oleObj>
              </mc:Choice>
              <mc:Fallback>
                <p:oleObj name="Equation" r:id="rId3" imgW="4216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313" y="3268663"/>
                        <a:ext cx="11507787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137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58546"/>
              </p:ext>
            </p:extLst>
          </p:nvPr>
        </p:nvGraphicFramePr>
        <p:xfrm>
          <a:off x="1865313" y="4203700"/>
          <a:ext cx="8855075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Equation" r:id="rId4" imgW="3213000" imgH="939600" progId="Equation.DSMT4">
                  <p:embed/>
                </p:oleObj>
              </mc:Choice>
              <mc:Fallback>
                <p:oleObj name="Equation" r:id="rId4" imgW="3213000" imgH="9396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313" y="4203700"/>
                        <a:ext cx="8855075" cy="25669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95493" y="2948490"/>
                <a:ext cx="7870681" cy="62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3200" i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d>
                        <m:d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распределение Ферми−Дирака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493" y="2948490"/>
                <a:ext cx="7870681" cy="6286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17866"/>
              </p:ext>
            </p:extLst>
          </p:nvPr>
        </p:nvGraphicFramePr>
        <p:xfrm>
          <a:off x="793750" y="1084263"/>
          <a:ext cx="10290175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name="Equation" r:id="rId7" imgW="3733560" imgH="685800" progId="Equation.DSMT4">
                  <p:embed/>
                </p:oleObj>
              </mc:Choice>
              <mc:Fallback>
                <p:oleObj name="Equation" r:id="rId7" imgW="3733560" imgH="6858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1084263"/>
                        <a:ext cx="10290175" cy="18716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93394" y="5650831"/>
            <a:ext cx="4259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Интеграл столкновения не сохраняет импульс</a:t>
            </a:r>
          </a:p>
        </p:txBody>
      </p:sp>
    </p:spTree>
    <p:extLst>
      <p:ext uri="{BB962C8B-B14F-4D97-AF65-F5344CB8AC3E}">
        <p14:creationId xmlns:p14="http://schemas.microsoft.com/office/powerpoint/2010/main" val="4290604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013200" y="1531938"/>
          <a:ext cx="42338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6" name="Equation" r:id="rId3" imgW="1536480" imgH="431640" progId="Equation.DSMT4">
                  <p:embed/>
                </p:oleObj>
              </mc:Choice>
              <mc:Fallback>
                <p:oleObj name="Equation" r:id="rId3" imgW="1536480" imgH="431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1531938"/>
                        <a:ext cx="4233863" cy="1177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499843" y="5784072"/>
                <a:ext cx="7870681" cy="62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3200" i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d>
                        <m:d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распределение Ферми−Дирака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843" y="5784072"/>
                <a:ext cx="7870681" cy="6286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1879600" y="3148013"/>
          <a:ext cx="825976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7" name="Equation" r:id="rId6" imgW="2997000" imgH="685800" progId="Equation.DSMT4">
                  <p:embed/>
                </p:oleObj>
              </mc:Choice>
              <mc:Fallback>
                <p:oleObj name="Equation" r:id="rId6" imgW="2997000" imgH="6858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148013"/>
                        <a:ext cx="8259763" cy="18716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79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013200" y="1549400"/>
          <a:ext cx="423386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2" name="Equation" r:id="rId3" imgW="1536480" imgH="431640" progId="Equation.DSMT4">
                  <p:embed/>
                </p:oleObj>
              </mc:Choice>
              <mc:Fallback>
                <p:oleObj name="Equation" r:id="rId3" imgW="1536480" imgH="431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1549400"/>
                        <a:ext cx="4233863" cy="11795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72641" y="3001923"/>
            <a:ext cx="7594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Два способа решения. </a:t>
            </a:r>
          </a:p>
          <a:p>
            <a:r>
              <a:rPr lang="ru-RU" dirty="0"/>
              <a:t>Первый способ – разложение по электрическому полю (линейный отклик).</a:t>
            </a: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214424" y="4102330"/>
          <a:ext cx="49704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3" name="Equation" r:id="rId5" imgW="1803240" imgH="253800" progId="Equation.DSMT4">
                  <p:embed/>
                </p:oleObj>
              </mc:Choice>
              <mc:Fallback>
                <p:oleObj name="Equation" r:id="rId5" imgW="1803240" imgH="253800" progId="Equation.DSMT4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24" y="4102330"/>
                        <a:ext cx="4970462" cy="6921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604838" y="5341938"/>
          <a:ext cx="40608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4" name="Equation" r:id="rId7" imgW="1473120" imgH="431640" progId="Equation.DSMT4">
                  <p:embed/>
                </p:oleObj>
              </mc:Choice>
              <mc:Fallback>
                <p:oleObj name="Equation" r:id="rId7" imgW="1473120" imgH="43164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5341938"/>
                        <a:ext cx="4060825" cy="1177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трелка вниз 7"/>
          <p:cNvSpPr/>
          <p:nvPr/>
        </p:nvSpPr>
        <p:spPr>
          <a:xfrm>
            <a:off x="2603862" y="4904607"/>
            <a:ext cx="322217" cy="3222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5521234" y="5939608"/>
            <a:ext cx="513806" cy="38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6634163" y="5532438"/>
          <a:ext cx="395287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5" name="Equation" r:id="rId9" imgW="1434960" imgH="431640" progId="Equation.DSMT4">
                  <p:embed/>
                </p:oleObj>
              </mc:Choice>
              <mc:Fallback>
                <p:oleObj name="Equation" r:id="rId9" imgW="1434960" imgH="431640" progId="Equation.DSMT4">
                  <p:embed/>
                  <p:pic>
                    <p:nvPicPr>
                      <p:cNvPr id="16" name="Объект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163" y="5532438"/>
                        <a:ext cx="3952875" cy="11795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578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1112838" y="2806700"/>
          <a:ext cx="994251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6" name="Equation" r:id="rId3" imgW="3759120" imgH="431640" progId="Equation.DSMT4">
                  <p:embed/>
                </p:oleObj>
              </mc:Choice>
              <mc:Fallback>
                <p:oleObj name="Equation" r:id="rId3" imgW="3759120" imgH="43164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838" y="2806700"/>
                        <a:ext cx="9942512" cy="11303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002847" y="1339732"/>
          <a:ext cx="49704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Equation" r:id="rId5" imgW="1803240" imgH="253800" progId="Equation.DSMT4">
                  <p:embed/>
                </p:oleObj>
              </mc:Choice>
              <mc:Fallback>
                <p:oleObj name="Equation" r:id="rId5" imgW="1803240" imgH="25380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847" y="1339732"/>
                        <a:ext cx="4970462" cy="6921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7513638" y="1095375"/>
          <a:ext cx="3954462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Equation" r:id="rId7" imgW="1434960" imgH="431640" progId="Equation.DSMT4">
                  <p:embed/>
                </p:oleObj>
              </mc:Choice>
              <mc:Fallback>
                <p:oleObj name="Equation" r:id="rId7" imgW="1434960" imgH="43164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3638" y="1095375"/>
                        <a:ext cx="3954462" cy="11795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2468563" y="4711700"/>
          <a:ext cx="73263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Equation" r:id="rId9" imgW="2768400" imgH="457200" progId="Equation.DSMT4">
                  <p:embed/>
                </p:oleObj>
              </mc:Choice>
              <mc:Fallback>
                <p:oleObj name="Equation" r:id="rId9" imgW="2768400" imgH="457200" progId="Equation.DSMT4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4711700"/>
                        <a:ext cx="7326312" cy="11969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5844953" y="3989452"/>
            <a:ext cx="484632" cy="6697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488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Друде, второй способ вывода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4038600" y="1123950"/>
          <a:ext cx="42338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4" name="Equation" r:id="rId3" imgW="1536480" imgH="431640" progId="Equation.DSMT4">
                  <p:embed/>
                </p:oleObj>
              </mc:Choice>
              <mc:Fallback>
                <p:oleObj name="Equation" r:id="rId3" imgW="1536480" imgH="431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123950"/>
                        <a:ext cx="4233863" cy="1177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/>
          <p:cNvGraphicFramePr>
            <a:graphicFrameLocks noChangeAspect="1"/>
          </p:cNvGraphicFramePr>
          <p:nvPr/>
        </p:nvGraphicFramePr>
        <p:xfrm>
          <a:off x="4019550" y="2995613"/>
          <a:ext cx="427037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5" name="Equation" r:id="rId5" imgW="1549080" imgH="431640" progId="Equation.DSMT4">
                  <p:embed/>
                </p:oleObj>
              </mc:Choice>
              <mc:Fallback>
                <p:oleObj name="Equation" r:id="rId5" imgW="1549080" imgH="431640" progId="Equation.DSMT4">
                  <p:embed/>
                  <p:pic>
                    <p:nvPicPr>
                      <p:cNvPr id="17" name="Объ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550" y="2995613"/>
                        <a:ext cx="4270375" cy="11779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Стрелка вниз 17"/>
          <p:cNvSpPr/>
          <p:nvPr/>
        </p:nvSpPr>
        <p:spPr>
          <a:xfrm>
            <a:off x="6061165" y="2413318"/>
            <a:ext cx="269966" cy="373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990600" y="4341813"/>
          <a:ext cx="10279063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6" name="Equation" r:id="rId7" imgW="3886200" imgH="888840" progId="Equation.DSMT4">
                  <p:embed/>
                </p:oleObj>
              </mc:Choice>
              <mc:Fallback>
                <p:oleObj name="Equation" r:id="rId7" imgW="3886200" imgH="888840" progId="Equation.DSMT4">
                  <p:embed/>
                  <p:pic>
                    <p:nvPicPr>
                      <p:cNvPr id="19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41813"/>
                        <a:ext cx="10279063" cy="2327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83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7FE67D-9C1F-4706-9804-18704367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86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качественный вывод уравнения </a:t>
            </a:r>
            <a:r>
              <a:rPr lang="ru-RU" dirty="0" err="1"/>
              <a:t>больцмана</a:t>
            </a:r>
            <a:br>
              <a:rPr lang="ru-RU" dirty="0"/>
            </a:br>
            <a:r>
              <a:rPr lang="ru-RU" dirty="0"/>
              <a:t>для классического идеального газа.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722604-2E59-4725-B0F4-ADC953EBFD89}"/>
              </a:ext>
            </a:extLst>
          </p:cNvPr>
          <p:cNvSpPr txBox="1"/>
          <p:nvPr/>
        </p:nvSpPr>
        <p:spPr>
          <a:xfrm flipH="1">
            <a:off x="2801826" y="6457890"/>
            <a:ext cx="6588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/>
              <a:t>Каждый подраздел – вопрос в экзаменационных билетах.</a:t>
            </a:r>
          </a:p>
        </p:txBody>
      </p:sp>
    </p:spTree>
    <p:extLst>
      <p:ext uri="{BB962C8B-B14F-4D97-AF65-F5344CB8AC3E}">
        <p14:creationId xmlns:p14="http://schemas.microsoft.com/office/powerpoint/2010/main" val="202989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Формула Друде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4628" y="1907177"/>
            <a:ext cx="8226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В металлах кулоновское взаимодействие стабилизирует электронную плотность, </a:t>
            </a:r>
          </a:p>
          <a:p>
            <a:pPr algn="ctr"/>
            <a:r>
              <a:rPr lang="ru-RU" dirty="0"/>
              <a:t>так что она практически не зависит от электрического поля, вызывающего ток…</a:t>
            </a: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2884459" y="3040330"/>
          <a:ext cx="55641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6" name="Equation" r:id="rId3" imgW="2019240" imgH="279360" progId="Equation.DSMT4">
                  <p:embed/>
                </p:oleObj>
              </mc:Choice>
              <mc:Fallback>
                <p:oleObj name="Equation" r:id="rId3" imgW="2019240" imgH="27936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459" y="3040330"/>
                        <a:ext cx="5564187" cy="76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68137" y="4450080"/>
            <a:ext cx="9801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Поэтому в</a:t>
            </a:r>
            <a:r>
              <a:rPr lang="en-US" dirty="0"/>
              <a:t> </a:t>
            </a:r>
            <a:r>
              <a:rPr lang="ru-RU" dirty="0"/>
              <a:t>тау-приближении, мы всегда получаем в металле закон Ома. </a:t>
            </a:r>
          </a:p>
          <a:p>
            <a:r>
              <a:rPr lang="ru-RU" dirty="0"/>
              <a:t>Нелинейных по электрическому полю в тау-приближении нет (а если </a:t>
            </a:r>
            <a:r>
              <a:rPr lang="en-US" dirty="0"/>
              <a:t>tau </a:t>
            </a:r>
            <a:r>
              <a:rPr lang="ru-RU" dirty="0"/>
              <a:t>от импульса зависит?)...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907713" y="5249666"/>
                <a:ext cx="1930465" cy="956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err="1">
                    <a:latin typeface="Symbol" panose="05050102010706020507" pitchFamily="18" charset="2"/>
                  </a:rPr>
                  <a:t>s</a:t>
                </a:r>
                <a:r>
                  <a:rPr lang="en-US" sz="3600" baseline="-25000" dirty="0" err="1"/>
                  <a:t>D</a:t>
                </a:r>
                <a:r>
                  <a:rPr lang="en-US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600" i="1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ru-RU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36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ru-RU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/>
                        </m:sSub>
                      </m:num>
                      <m:den>
                        <m:r>
                          <a:rPr lang="ru-RU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ru-RU" sz="36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713" y="5249666"/>
                <a:ext cx="1930465" cy="956352"/>
              </a:xfrm>
              <a:prstGeom prst="rect">
                <a:avLst/>
              </a:prstGeom>
              <a:blipFill rotWithShape="0">
                <a:blip r:embed="rId5"/>
                <a:stretch>
                  <a:fillRect l="-9464" b="-11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1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Задача </a:t>
            </a:r>
            <a:r>
              <a:rPr lang="en-US" dirty="0"/>
              <a:t>(?</a:t>
            </a:r>
            <a:r>
              <a:rPr lang="ru-RU" dirty="0"/>
              <a:t>для семинара</a:t>
            </a:r>
            <a:r>
              <a:rPr lang="en-US" dirty="0"/>
              <a:t>?)</a:t>
            </a:r>
            <a:br>
              <a:rPr lang="ru-RU" dirty="0"/>
            </a:br>
            <a:r>
              <a:rPr lang="ru-RU" dirty="0"/>
              <a:t>Переменное поле: электрический ток в тау-приближении.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280389" y="2833551"/>
          <a:ext cx="7070621" cy="2156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Equation" r:id="rId3" imgW="1523880" imgH="469800" progId="Equation.DSMT4">
                  <p:embed/>
                </p:oleObj>
              </mc:Choice>
              <mc:Fallback>
                <p:oleObj name="Equation" r:id="rId3" imgW="1523880" imgH="4698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389" y="2833551"/>
                        <a:ext cx="7070621" cy="21564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721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01104"/>
              </p:ext>
            </p:extLst>
          </p:nvPr>
        </p:nvGraphicFramePr>
        <p:xfrm>
          <a:off x="1150666" y="4105794"/>
          <a:ext cx="9694862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3" imgW="3517560" imgH="939600" progId="Equation.DSMT4">
                  <p:embed/>
                </p:oleObj>
              </mc:Choice>
              <mc:Fallback>
                <p:oleObj name="Equation" r:id="rId3" imgW="3517560" imgH="93960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666" y="4105794"/>
                        <a:ext cx="9694862" cy="25669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907659" y="3122721"/>
                <a:ext cx="7870681" cy="628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ru-RU" sz="3200" i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d>
                        <m:d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распределение Ферми−Дирака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659" y="3122721"/>
                <a:ext cx="7870681" cy="6286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805517"/>
              </p:ext>
            </p:extLst>
          </p:nvPr>
        </p:nvGraphicFramePr>
        <p:xfrm>
          <a:off x="976313" y="1250950"/>
          <a:ext cx="10290175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3" name="Equation" r:id="rId6" imgW="3733560" imgH="685800" progId="Equation.DSMT4">
                  <p:embed/>
                </p:oleObj>
              </mc:Choice>
              <mc:Fallback>
                <p:oleObj name="Equation" r:id="rId6" imgW="3733560" imgH="6858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313" y="1250950"/>
                        <a:ext cx="10290175" cy="187166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98097" y="5615291"/>
            <a:ext cx="5658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Интеграл столкновения не сохраняет импульс</a:t>
            </a:r>
          </a:p>
        </p:txBody>
      </p:sp>
    </p:spTree>
    <p:extLst>
      <p:ext uri="{BB962C8B-B14F-4D97-AF65-F5344CB8AC3E}">
        <p14:creationId xmlns:p14="http://schemas.microsoft.com/office/powerpoint/2010/main" val="289429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890702" y="1201322"/>
          <a:ext cx="67198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0" name="Equation" r:id="rId3" imgW="2438280" imgH="431640" progId="Equation.DSMT4">
                  <p:embed/>
                </p:oleObj>
              </mc:Choice>
              <mc:Fallback>
                <p:oleObj name="Equation" r:id="rId3" imgW="2438280" imgH="431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702" y="1201322"/>
                        <a:ext cx="6719888" cy="11795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385149"/>
              </p:ext>
            </p:extLst>
          </p:nvPr>
        </p:nvGraphicFramePr>
        <p:xfrm>
          <a:off x="985838" y="4856163"/>
          <a:ext cx="10290175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1" name="Equation" r:id="rId5" imgW="3733560" imgH="685800" progId="Equation.DSMT4">
                  <p:embed/>
                </p:oleObj>
              </mc:Choice>
              <mc:Fallback>
                <p:oleObj name="Equation" r:id="rId5" imgW="3733560" imgH="685800" progId="Equation.DSMT4">
                  <p:embed/>
                  <p:pic>
                    <p:nvPicPr>
                      <p:cNvPr id="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4856163"/>
                        <a:ext cx="10290175" cy="18716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 вниз 4"/>
          <p:cNvSpPr/>
          <p:nvPr/>
        </p:nvSpPr>
        <p:spPr>
          <a:xfrm>
            <a:off x="5947954" y="2534194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2557463" y="3332163"/>
          <a:ext cx="738505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2" name="Equation" r:id="rId7" imgW="2679480" imgH="431640" progId="Equation.DSMT4">
                  <p:embed/>
                </p:oleObj>
              </mc:Choice>
              <mc:Fallback>
                <p:oleObj name="Equation" r:id="rId7" imgW="2679480" imgH="43164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3332163"/>
                        <a:ext cx="7385050" cy="11795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6562161" y="2617076"/>
                <a:ext cx="5179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оставляем </m:t>
                    </m:r>
                  </m:oMath>
                </a14:m>
                <a:r>
                  <a:rPr lang="ru-RU" dirty="0"/>
                  <a:t>только линейный по </a:t>
                </a:r>
                <a:r>
                  <a:rPr lang="en-US" b="1" i="1" dirty="0"/>
                  <a:t>E</a:t>
                </a:r>
                <a:r>
                  <a:rPr lang="ru-RU" i="1" dirty="0"/>
                  <a:t> </a:t>
                </a:r>
                <a:r>
                  <a:rPr lang="ru-RU" dirty="0"/>
                  <a:t>вклад</a:t>
                </a:r>
                <a:r>
                  <a:rPr lang="en-US" i="1" dirty="0"/>
                  <a:t> </a:t>
                </a:r>
                <a:endParaRPr lang="ru-RU" i="1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161" y="2617076"/>
                <a:ext cx="517949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41" t="-119672" b="-1836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23406" y="2617076"/>
            <a:ext cx="384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Мысленно делаем разложение по </a:t>
            </a:r>
            <a:r>
              <a:rPr lang="en-US" b="1" i="1" dirty="0"/>
              <a:t>E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 flipV="1">
            <a:off x="77323" y="4619156"/>
            <a:ext cx="12043954" cy="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38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855913" y="1201738"/>
          <a:ext cx="6789737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0" name="Equation" r:id="rId3" imgW="2463480" imgH="431640" progId="Equation.DSMT4">
                  <p:embed/>
                </p:oleObj>
              </mc:Choice>
              <mc:Fallback>
                <p:oleObj name="Equation" r:id="rId3" imgW="2463480" imgH="431640" progId="Equation.DSMT4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1201738"/>
                        <a:ext cx="6789737" cy="11795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Стрелка вниз 4"/>
          <p:cNvSpPr/>
          <p:nvPr/>
        </p:nvSpPr>
        <p:spPr>
          <a:xfrm>
            <a:off x="5947954" y="2534194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2697163" y="3332163"/>
          <a:ext cx="710565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1" name="Equation" r:id="rId5" imgW="2577960" imgH="431640" progId="Equation.DSMT4">
                  <p:embed/>
                </p:oleObj>
              </mc:Choice>
              <mc:Fallback>
                <p:oleObj name="Equation" r:id="rId5" imgW="2577960" imgH="43164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3332163"/>
                        <a:ext cx="7105650" cy="11795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6562161" y="2617076"/>
                <a:ext cx="51794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/>
                  <a:t>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ru-RU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оставляем </m:t>
                    </m:r>
                  </m:oMath>
                </a14:m>
                <a:r>
                  <a:rPr lang="ru-RU" dirty="0"/>
                  <a:t>только линейный по </a:t>
                </a:r>
                <a:r>
                  <a:rPr lang="en-US" b="1" i="1" dirty="0"/>
                  <a:t>E</a:t>
                </a:r>
                <a:r>
                  <a:rPr lang="ru-RU" i="1" dirty="0"/>
                  <a:t> </a:t>
                </a:r>
                <a:r>
                  <a:rPr lang="ru-RU" dirty="0"/>
                  <a:t>вклад</a:t>
                </a:r>
                <a:r>
                  <a:rPr lang="en-US" i="1" dirty="0"/>
                  <a:t> </a:t>
                </a:r>
                <a:endParaRPr lang="ru-RU" i="1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161" y="2617076"/>
                <a:ext cx="517949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941" t="-119672" b="-1836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23406" y="2617076"/>
            <a:ext cx="384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Мысленно делаем разложение по </a:t>
            </a:r>
            <a:r>
              <a:rPr lang="en-US" b="1" i="1" dirty="0"/>
              <a:t>E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2365375" y="5483225"/>
          <a:ext cx="77708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2" name="Equation" r:id="rId8" imgW="2819160" imgH="431640" progId="Equation.DSMT4">
                  <p:embed/>
                </p:oleObj>
              </mc:Choice>
              <mc:Fallback>
                <p:oleObj name="Equation" r:id="rId8" imgW="2819160" imgH="43164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5483225"/>
                        <a:ext cx="7770813" cy="11795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5890294" y="4705713"/>
            <a:ext cx="418012" cy="583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624251" y="4726590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Фурье:</a:t>
            </a: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/>
        </p:nvGraphicFramePr>
        <p:xfrm>
          <a:off x="97292" y="4652518"/>
          <a:ext cx="2599871" cy="68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3" name="Equation" r:id="rId10" imgW="1485720" imgH="393480" progId="Equation.DSMT4">
                  <p:embed/>
                </p:oleObj>
              </mc:Choice>
              <mc:Fallback>
                <p:oleObj name="Equation" r:id="rId10" imgW="1485720" imgH="393480" progId="Equation.DSMT4">
                  <p:embed/>
                  <p:pic>
                    <p:nvPicPr>
                      <p:cNvPr id="13" name="Объ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92" y="4652518"/>
                        <a:ext cx="2599871" cy="68322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3745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sp>
        <p:nvSpPr>
          <p:cNvPr id="5" name="Стрелка вниз 4"/>
          <p:cNvSpPr/>
          <p:nvPr/>
        </p:nvSpPr>
        <p:spPr>
          <a:xfrm>
            <a:off x="5979486" y="2399407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2396772" y="1073844"/>
          <a:ext cx="7770813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8" name="Equation" r:id="rId3" imgW="2819160" imgH="431640" progId="Equation.DSMT4">
                  <p:embed/>
                </p:oleObj>
              </mc:Choice>
              <mc:Fallback>
                <p:oleObj name="Equation" r:id="rId3" imgW="2819160" imgH="43164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6772" y="1073844"/>
                        <a:ext cx="7770813" cy="11795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/>
        </p:nvGraphicFramePr>
        <p:xfrm>
          <a:off x="3339419" y="3085389"/>
          <a:ext cx="5426075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9" name="Equation" r:id="rId5" imgW="1968480" imgH="609480" progId="Equation.DSMT4">
                  <p:embed/>
                </p:oleObj>
              </mc:Choice>
              <mc:Fallback>
                <p:oleObj name="Equation" r:id="rId5" imgW="1968480" imgH="609480" progId="Equation.DSMT4">
                  <p:embed/>
                  <p:pic>
                    <p:nvPicPr>
                      <p:cNvPr id="12" name="Объ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419" y="3085389"/>
                        <a:ext cx="5426075" cy="16652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363538" y="5583238"/>
          <a:ext cx="11472862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0" name="Equation" r:id="rId7" imgW="4597200" imgH="457200" progId="Equation.DSMT4">
                  <p:embed/>
                </p:oleObj>
              </mc:Choice>
              <mc:Fallback>
                <p:oleObj name="Equation" r:id="rId7" imgW="4597200" imgH="457200" progId="Equation.DSMT4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5583238"/>
                        <a:ext cx="11472862" cy="11303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трелка вниз 14"/>
          <p:cNvSpPr/>
          <p:nvPr/>
        </p:nvSpPr>
        <p:spPr>
          <a:xfrm>
            <a:off x="5979486" y="4891217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720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graphicFrame>
        <p:nvGraphicFramePr>
          <p:cNvPr id="14" name="Объект 13"/>
          <p:cNvGraphicFramePr>
            <a:graphicFrameLocks noChangeAspect="1"/>
          </p:cNvGraphicFramePr>
          <p:nvPr/>
        </p:nvGraphicFramePr>
        <p:xfrm>
          <a:off x="474663" y="1166813"/>
          <a:ext cx="1131252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2" name="Equation" r:id="rId3" imgW="4533840" imgH="457200" progId="Equation.DSMT4">
                  <p:embed/>
                </p:oleObj>
              </mc:Choice>
              <mc:Fallback>
                <p:oleObj name="Equation" r:id="rId3" imgW="4533840" imgH="457200" progId="Equation.DSMT4">
                  <p:embed/>
                  <p:pic>
                    <p:nvPicPr>
                      <p:cNvPr id="14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1166813"/>
                        <a:ext cx="11312525" cy="11303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Стрелка вниз 14"/>
          <p:cNvSpPr/>
          <p:nvPr/>
        </p:nvSpPr>
        <p:spPr>
          <a:xfrm>
            <a:off x="5828139" y="2493027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1287463" y="3228975"/>
          <a:ext cx="93821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3" name="Equation" r:id="rId5" imgW="3759120" imgH="444240" progId="Equation.DSMT4">
                  <p:embed/>
                </p:oleObj>
              </mc:Choice>
              <mc:Fallback>
                <p:oleObj name="Equation" r:id="rId5" imgW="3759120" imgH="44424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3228975"/>
                        <a:ext cx="9382125" cy="10985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Стрелка вниз 8"/>
          <p:cNvSpPr/>
          <p:nvPr/>
        </p:nvSpPr>
        <p:spPr>
          <a:xfrm>
            <a:off x="5845553" y="4522431"/>
            <a:ext cx="302692" cy="539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4807861" y="5257824"/>
          <a:ext cx="237807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4" name="Equation" r:id="rId7" imgW="952200" imgH="393480" progId="Equation.DSMT4">
                  <p:embed/>
                </p:oleObj>
              </mc:Choice>
              <mc:Fallback>
                <p:oleObj name="Equation" r:id="rId7" imgW="952200" imgH="393480" progId="Equation.DSMT4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61" y="5257824"/>
                        <a:ext cx="2378075" cy="9731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250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3034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Формула Друде</a:t>
            </a:r>
            <a:r>
              <a:rPr lang="en-US" dirty="0"/>
              <a:t>: </a:t>
            </a:r>
            <a:r>
              <a:rPr lang="ru-RU" dirty="0"/>
              <a:t>переменное поле</a:t>
            </a: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/>
        </p:nvGraphicFramePr>
        <p:xfrm>
          <a:off x="2341563" y="1236663"/>
          <a:ext cx="7005637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6" name="Equation" r:id="rId3" imgW="2806560" imgH="711000" progId="Equation.DSMT4">
                  <p:embed/>
                </p:oleObj>
              </mc:Choice>
              <mc:Fallback>
                <p:oleObj name="Equation" r:id="rId3" imgW="2806560" imgH="711000" progId="Equation.DSMT4">
                  <p:embed/>
                  <p:pic>
                    <p:nvPicPr>
                      <p:cNvPr id="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1236663"/>
                        <a:ext cx="7005637" cy="175736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/>
        </p:nvGraphicFramePr>
        <p:xfrm>
          <a:off x="2473325" y="5143500"/>
          <a:ext cx="69453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7" name="Equation" r:id="rId5" imgW="2781000" imgH="393480" progId="Equation.DSMT4">
                  <p:embed/>
                </p:oleObj>
              </mc:Choice>
              <mc:Fallback>
                <p:oleObj name="Equation" r:id="rId5" imgW="2781000" imgH="393480" progId="Equation.DSMT4">
                  <p:embed/>
                  <p:pic>
                    <p:nvPicPr>
                      <p:cNvPr id="1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143500"/>
                        <a:ext cx="6945313" cy="9731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/>
        </p:nvGraphicFramePr>
        <p:xfrm>
          <a:off x="362135" y="3582297"/>
          <a:ext cx="2378075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8" name="Equation" r:id="rId7" imgW="952200" imgH="393480" progId="Equation.DSMT4">
                  <p:embed/>
                </p:oleObj>
              </mc:Choice>
              <mc:Fallback>
                <p:oleObj name="Equation" r:id="rId7" imgW="952200" imgH="393480" progId="Equation.DSMT4">
                  <p:embed/>
                  <p:pic>
                    <p:nvPicPr>
                      <p:cNvPr id="11" name="Объ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35" y="3582297"/>
                        <a:ext cx="2378075" cy="9731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 вниз 2"/>
          <p:cNvSpPr/>
          <p:nvPr/>
        </p:nvSpPr>
        <p:spPr>
          <a:xfrm>
            <a:off x="3831771" y="4230688"/>
            <a:ext cx="1645920" cy="741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945664" y="4186102"/>
            <a:ext cx="31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Контур интегрирования нарисовать на доске! </a:t>
            </a:r>
          </a:p>
        </p:txBody>
      </p:sp>
    </p:spTree>
    <p:extLst>
      <p:ext uri="{BB962C8B-B14F-4D97-AF65-F5344CB8AC3E}">
        <p14:creationId xmlns:p14="http://schemas.microsoft.com/office/powerpoint/2010/main" val="2204213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A67EE-737D-4E7A-82C7-893652A8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Star Jedi Hollow" panose="040B0000000000000000" pitchFamily="82" charset="0"/>
              </a:rPr>
              <a:t>Conclusions</a:t>
            </a:r>
            <a:r>
              <a:rPr lang="en-US" dirty="0"/>
              <a:t> (</a:t>
            </a:r>
            <a:r>
              <a:rPr lang="ru-RU" dirty="0"/>
              <a:t>для формулы Друде)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5E695CF-FFF1-496C-A43E-934C82720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149098"/>
              </p:ext>
            </p:extLst>
          </p:nvPr>
        </p:nvGraphicFramePr>
        <p:xfrm>
          <a:off x="1775598" y="1535468"/>
          <a:ext cx="9051350" cy="228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1" name="Equation" r:id="rId3" imgW="7017914" imgH="1767872" progId="Equation.DSMT4">
                  <p:embed/>
                </p:oleObj>
              </mc:Choice>
              <mc:Fallback>
                <p:oleObj name="Equation" r:id="rId3" imgW="7017914" imgH="176787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598" y="1535468"/>
                        <a:ext cx="9051350" cy="2280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77282C6-C60C-460A-8516-5A77B1DB5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310533"/>
              </p:ext>
            </p:extLst>
          </p:nvPr>
        </p:nvGraphicFramePr>
        <p:xfrm>
          <a:off x="2620962" y="3989255"/>
          <a:ext cx="69500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2" name="Equation" r:id="rId5" imgW="6949440" imgH="982862" progId="Equation.DSMT4">
                  <p:embed/>
                </p:oleObj>
              </mc:Choice>
              <mc:Fallback>
                <p:oleObj name="Equation" r:id="rId5" imgW="6949440" imgH="98286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0962" y="3989255"/>
                        <a:ext cx="6950075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B468FD9-BADA-4B8B-94FC-E4D536178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690059"/>
              </p:ext>
            </p:extLst>
          </p:nvPr>
        </p:nvGraphicFramePr>
        <p:xfrm>
          <a:off x="5174376" y="5437479"/>
          <a:ext cx="238442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3" name="Equation" r:id="rId7" imgW="2385095" imgH="982862" progId="Equation.DSMT4">
                  <p:embed/>
                </p:oleObj>
              </mc:Choice>
              <mc:Fallback>
                <p:oleObj name="Equation" r:id="rId7" imgW="2385095" imgH="98286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74376" y="5437479"/>
                        <a:ext cx="2384425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78449D1-CA7D-4E00-8E75-BE892C1D9EB8}"/>
                  </a:ext>
                </a:extLst>
              </p:cNvPr>
              <p:cNvSpPr/>
              <p:nvPr/>
            </p:nvSpPr>
            <p:spPr>
              <a:xfrm>
                <a:off x="10136024" y="5749214"/>
                <a:ext cx="1930465" cy="956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dirty="0" err="1">
                    <a:latin typeface="Symbol" panose="05050102010706020507" pitchFamily="18" charset="2"/>
                  </a:rPr>
                  <a:t>s</a:t>
                </a:r>
                <a:r>
                  <a:rPr lang="en-US" sz="3600" baseline="-25000" dirty="0" err="1"/>
                  <a:t>D</a:t>
                </a:r>
                <a:r>
                  <a:rPr lang="en-US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600" i="1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ru-RU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ru-RU" sz="36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ru-RU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3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/>
                        </m:sSub>
                      </m:num>
                      <m:den>
                        <m:r>
                          <a:rPr lang="ru-RU" sz="3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ru-RU" sz="36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78449D1-CA7D-4E00-8E75-BE892C1D9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024" y="5749214"/>
                <a:ext cx="1930465" cy="956352"/>
              </a:xfrm>
              <a:prstGeom prst="rect">
                <a:avLst/>
              </a:prstGeom>
              <a:blipFill>
                <a:blip r:embed="rId9"/>
                <a:stretch>
                  <a:fillRect l="-9810" b="-11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922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A8269-C009-47E1-B848-BC649BF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2539157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5920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0461F-BD59-4B23-9C93-83E1BBB4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201541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Газ в фазовом пространстве…</a:t>
            </a:r>
            <a:br>
              <a:rPr lang="ru-RU" dirty="0"/>
            </a:br>
            <a:r>
              <a:rPr lang="ru-RU" dirty="0"/>
              <a:t>Каждый «шар» показывает координаты молекулы газа в данный момент времени…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31C2336-BB48-4648-BFFB-847D3F499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595080"/>
              </p:ext>
            </p:extLst>
          </p:nvPr>
        </p:nvGraphicFramePr>
        <p:xfrm>
          <a:off x="727788" y="2234979"/>
          <a:ext cx="4677942" cy="4456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Corel DESIGNER" r:id="rId3" imgW="5505113" imgH="5245197" progId="CorelDESIGNER.Graphic.21">
                  <p:embed/>
                </p:oleObj>
              </mc:Choice>
              <mc:Fallback>
                <p:oleObj name="Corel DESIGNER" r:id="rId3" imgW="5505113" imgH="5245197" progId="CorelDESIGNER.Graphic.21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D31C2336-BB48-4648-BFFB-847D3F4996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788" y="2234979"/>
                        <a:ext cx="4677942" cy="4456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409968-0708-4D89-A7B0-DC8F4143DA2B}"/>
              </a:ext>
            </a:extLst>
          </p:cNvPr>
          <p:cNvSpPr txBox="1"/>
          <p:nvPr/>
        </p:nvSpPr>
        <p:spPr>
          <a:xfrm>
            <a:off x="5975637" y="2976465"/>
            <a:ext cx="59675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q=(</a:t>
            </a:r>
            <a:r>
              <a:rPr lang="en-US" sz="4400" dirty="0" err="1"/>
              <a:t>r,p</a:t>
            </a:r>
            <a:r>
              <a:rPr lang="en-US" sz="4400" dirty="0"/>
              <a:t>) – </a:t>
            </a:r>
            <a:r>
              <a:rPr lang="ru-RU" sz="4400" dirty="0"/>
              <a:t>координата молекулы газа в фазовом пространстве.</a:t>
            </a:r>
          </a:p>
        </p:txBody>
      </p:sp>
    </p:spTree>
    <p:extLst>
      <p:ext uri="{BB962C8B-B14F-4D97-AF65-F5344CB8AC3E}">
        <p14:creationId xmlns:p14="http://schemas.microsoft.com/office/powerpoint/2010/main" val="387771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0F0-808D-44D5-83EE-8B3322F4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"/>
            <a:ext cx="11952515" cy="17541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Упражнение: найдем аналог уравнения неразрывности в фазовом пространстве.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6C33B9D-C3DF-42BA-9389-4A047CADA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54583"/>
              </p:ext>
            </p:extLst>
          </p:nvPr>
        </p:nvGraphicFramePr>
        <p:xfrm>
          <a:off x="7273411" y="2387242"/>
          <a:ext cx="4294767" cy="125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1" name="Equation" r:id="rId3" imgW="1504154" imgH="438105" progId="Equation.DSMT4">
                  <p:embed/>
                </p:oleObj>
              </mc:Choice>
              <mc:Fallback>
                <p:oleObj name="Equation" r:id="rId3" imgW="1504154" imgH="43810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3411" y="2387242"/>
                        <a:ext cx="4294767" cy="1251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D27DA-7923-4155-B899-CC613C9D32A3}"/>
              </a:ext>
            </a:extLst>
          </p:cNvPr>
          <p:cNvSpPr txBox="1"/>
          <p:nvPr/>
        </p:nvSpPr>
        <p:spPr>
          <a:xfrm flipH="1">
            <a:off x="7604449" y="1754155"/>
            <a:ext cx="4460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Плотность частиц</a:t>
            </a:r>
            <a:r>
              <a:rPr lang="en-US" sz="2800" dirty="0"/>
              <a:t> </a:t>
            </a:r>
            <a:r>
              <a:rPr lang="ru-RU" sz="2800" dirty="0"/>
              <a:t>в</a:t>
            </a:r>
          </a:p>
          <a:p>
            <a:pPr algn="ctr"/>
            <a:r>
              <a:rPr lang="ru-RU" sz="2800" u="sng" dirty="0"/>
              <a:t>фазовом пространстве</a:t>
            </a:r>
            <a:r>
              <a:rPr lang="ru-RU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7314C-319E-45D5-8BB4-1A497410F58C}"/>
              </a:ext>
            </a:extLst>
          </p:cNvPr>
          <p:cNvSpPr txBox="1"/>
          <p:nvPr/>
        </p:nvSpPr>
        <p:spPr>
          <a:xfrm>
            <a:off x="111966" y="1919519"/>
            <a:ext cx="5984033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q=(</a:t>
            </a:r>
            <a:r>
              <a:rPr lang="en-US" sz="2800" dirty="0" err="1"/>
              <a:t>r,p</a:t>
            </a:r>
            <a:r>
              <a:rPr lang="en-US" sz="2800" dirty="0"/>
              <a:t>) – </a:t>
            </a:r>
            <a:r>
              <a:rPr lang="ru-RU" sz="2800" dirty="0"/>
              <a:t>координата молекулы газа в фазовом пространстве.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4A40D32-6766-46A4-9B69-8977F5C32377}"/>
              </a:ext>
            </a:extLst>
          </p:cNvPr>
          <p:cNvCxnSpPr/>
          <p:nvPr/>
        </p:nvCxnSpPr>
        <p:spPr>
          <a:xfrm>
            <a:off x="8154955" y="31070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7B11080-6AE3-46AE-B9D6-047FA67D9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232912"/>
              </p:ext>
            </p:extLst>
          </p:nvPr>
        </p:nvGraphicFramePr>
        <p:xfrm>
          <a:off x="804895" y="4244845"/>
          <a:ext cx="3892550" cy="201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2" name="Equation" r:id="rId5" imgW="1130040" imgH="583920" progId="Equation.DSMT4">
                  <p:embed/>
                </p:oleObj>
              </mc:Choice>
              <mc:Fallback>
                <p:oleObj name="Equation" r:id="rId5" imgW="11300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4895" y="4244845"/>
                        <a:ext cx="3892550" cy="201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02EBE19-9102-4686-8023-0C5F0DAEB306}"/>
              </a:ext>
            </a:extLst>
          </p:cNvPr>
          <p:cNvSpPr txBox="1"/>
          <p:nvPr/>
        </p:nvSpPr>
        <p:spPr>
          <a:xfrm flipH="1">
            <a:off x="1055544" y="3315771"/>
            <a:ext cx="375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Очевидно, что</a:t>
            </a:r>
          </a:p>
        </p:txBody>
      </p:sp>
      <p:sp>
        <p:nvSpPr>
          <p:cNvPr id="14" name="Стрелка: влево 13">
            <a:extLst>
              <a:ext uri="{FF2B5EF4-FFF2-40B4-BE49-F238E27FC236}">
                <a16:creationId xmlns:a16="http://schemas.microsoft.com/office/drawing/2014/main" id="{8EECAED0-A367-4F0E-AE07-69A321B3CA2F}"/>
              </a:ext>
            </a:extLst>
          </p:cNvPr>
          <p:cNvSpPr/>
          <p:nvPr/>
        </p:nvSpPr>
        <p:spPr>
          <a:xfrm>
            <a:off x="4919191" y="5570375"/>
            <a:ext cx="1079298" cy="4478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4B94B-5AD1-45F2-A376-7D320249B01D}"/>
              </a:ext>
            </a:extLst>
          </p:cNvPr>
          <p:cNvSpPr txBox="1"/>
          <p:nvPr/>
        </p:nvSpPr>
        <p:spPr>
          <a:xfrm>
            <a:off x="6095999" y="5378810"/>
            <a:ext cx="3369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Плотность частиц в реальном пространстве</a:t>
            </a:r>
          </a:p>
        </p:txBody>
      </p:sp>
    </p:spTree>
    <p:extLst>
      <p:ext uri="{BB962C8B-B14F-4D97-AF65-F5344CB8AC3E}">
        <p14:creationId xmlns:p14="http://schemas.microsoft.com/office/powerpoint/2010/main" val="516070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0F0-808D-44D5-83EE-8B3322F4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" y="1"/>
            <a:ext cx="11952515" cy="17541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Упражнение: найдем аналог уравнения неразрывности в фазовом пространстве.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6C33B9D-C3DF-42BA-9389-4A047CADA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73411" y="2387242"/>
          <a:ext cx="4294767" cy="125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2" name="Equation" r:id="rId3" imgW="1504154" imgH="438105" progId="Equation.DSMT4">
                  <p:embed/>
                </p:oleObj>
              </mc:Choice>
              <mc:Fallback>
                <p:oleObj name="Equation" r:id="rId3" imgW="1504154" imgH="438105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6C33B9D-C3DF-42BA-9389-4A047CADA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3411" y="2387242"/>
                        <a:ext cx="4294767" cy="1251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D27DA-7923-4155-B899-CC613C9D32A3}"/>
              </a:ext>
            </a:extLst>
          </p:cNvPr>
          <p:cNvSpPr txBox="1"/>
          <p:nvPr/>
        </p:nvSpPr>
        <p:spPr>
          <a:xfrm flipH="1">
            <a:off x="7604449" y="1754155"/>
            <a:ext cx="4460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Плотность частиц</a:t>
            </a:r>
            <a:r>
              <a:rPr lang="en-US" sz="2800" dirty="0"/>
              <a:t> </a:t>
            </a:r>
            <a:r>
              <a:rPr lang="ru-RU" sz="2800" dirty="0"/>
              <a:t>в</a:t>
            </a:r>
          </a:p>
          <a:p>
            <a:pPr algn="ctr"/>
            <a:r>
              <a:rPr lang="ru-RU" sz="2800" u="sng" dirty="0"/>
              <a:t>фазовом пространстве</a:t>
            </a:r>
            <a:r>
              <a:rPr lang="ru-RU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7314C-319E-45D5-8BB4-1A497410F58C}"/>
              </a:ext>
            </a:extLst>
          </p:cNvPr>
          <p:cNvSpPr txBox="1"/>
          <p:nvPr/>
        </p:nvSpPr>
        <p:spPr>
          <a:xfrm>
            <a:off x="111966" y="1919519"/>
            <a:ext cx="5984033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q=(</a:t>
            </a:r>
            <a:r>
              <a:rPr lang="en-US" sz="2800" dirty="0" err="1"/>
              <a:t>r,p</a:t>
            </a:r>
            <a:r>
              <a:rPr lang="en-US" sz="2800" dirty="0"/>
              <a:t>) – </a:t>
            </a:r>
            <a:r>
              <a:rPr lang="ru-RU" sz="2800" dirty="0"/>
              <a:t>координата молекулы газа в фазовом пространстве.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81F61F5D-8B21-4AF2-8D22-B4915A0802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581036"/>
              </p:ext>
            </p:extLst>
          </p:nvPr>
        </p:nvGraphicFramePr>
        <p:xfrm>
          <a:off x="242888" y="3638550"/>
          <a:ext cx="11704637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3" name="Equation" r:id="rId5" imgW="5676840" imgH="888840" progId="Equation.DSMT4">
                  <p:embed/>
                </p:oleObj>
              </mc:Choice>
              <mc:Fallback>
                <p:oleObj name="Equation" r:id="rId5" imgW="5676840" imgH="88884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81F61F5D-8B21-4AF2-8D22-B4915A080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888" y="3638550"/>
                        <a:ext cx="11704637" cy="183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4A40D32-6766-46A4-9B69-8977F5C32377}"/>
              </a:ext>
            </a:extLst>
          </p:cNvPr>
          <p:cNvCxnSpPr/>
          <p:nvPr/>
        </p:nvCxnSpPr>
        <p:spPr>
          <a:xfrm>
            <a:off x="8154955" y="31070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F8A8848-CAF9-4135-A1A9-82F7A71415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7791" y="5559407"/>
          <a:ext cx="3735388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4" name="Equation" r:id="rId7" imgW="1307880" imgH="393480" progId="Equation.DSMT4">
                  <p:embed/>
                </p:oleObj>
              </mc:Choice>
              <mc:Fallback>
                <p:oleObj name="Equation" r:id="rId7" imgW="1307880" imgH="39348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5F8A8848-CAF9-4135-A1A9-82F7A71415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7791" y="5559407"/>
                        <a:ext cx="3735388" cy="112553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Стрелка: вниз 2">
            <a:extLst>
              <a:ext uri="{FF2B5EF4-FFF2-40B4-BE49-F238E27FC236}">
                <a16:creationId xmlns:a16="http://schemas.microsoft.com/office/drawing/2014/main" id="{7B27A9E2-CB22-4D56-B98B-0A9D65C5901E}"/>
              </a:ext>
            </a:extLst>
          </p:cNvPr>
          <p:cNvSpPr/>
          <p:nvPr/>
        </p:nvSpPr>
        <p:spPr>
          <a:xfrm>
            <a:off x="5747657" y="4842588"/>
            <a:ext cx="2071396" cy="541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391CEDB-9B72-4EED-B676-C91F3D371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453730"/>
              </p:ext>
            </p:extLst>
          </p:nvPr>
        </p:nvGraphicFramePr>
        <p:xfrm>
          <a:off x="1181909" y="3038990"/>
          <a:ext cx="1583710" cy="478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5" name="Equation" r:id="rId9" imgW="672840" imgH="203040" progId="Equation.DSMT4">
                  <p:embed/>
                </p:oleObj>
              </mc:Choice>
              <mc:Fallback>
                <p:oleObj name="Equation" r:id="rId9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1909" y="3038990"/>
                        <a:ext cx="1583710" cy="478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49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D50F0-808D-44D5-83EE-8B3322F4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37" y="65335"/>
            <a:ext cx="11952515" cy="95410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Можно ли упростить уравнение неразрывности?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6C33B9D-C3DF-42BA-9389-4A047CADA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86162"/>
              </p:ext>
            </p:extLst>
          </p:nvPr>
        </p:nvGraphicFramePr>
        <p:xfrm>
          <a:off x="7338725" y="2012132"/>
          <a:ext cx="4294767" cy="125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" name="Equation" r:id="rId3" imgW="1504154" imgH="438105" progId="Equation.DSMT4">
                  <p:embed/>
                </p:oleObj>
              </mc:Choice>
              <mc:Fallback>
                <p:oleObj name="Equation" r:id="rId3" imgW="1504154" imgH="438105" progId="Equation.DSMT4">
                  <p:embed/>
                  <p:pic>
                    <p:nvPicPr>
                      <p:cNvPr id="4" name="Объект 3">
                        <a:extLst>
                          <a:ext uri="{FF2B5EF4-FFF2-40B4-BE49-F238E27FC236}">
                            <a16:creationId xmlns:a16="http://schemas.microsoft.com/office/drawing/2014/main" id="{96C33B9D-C3DF-42BA-9389-4A047CADA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8725" y="2012132"/>
                        <a:ext cx="4294767" cy="1251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D27DA-7923-4155-B899-CC613C9D32A3}"/>
              </a:ext>
            </a:extLst>
          </p:cNvPr>
          <p:cNvSpPr txBox="1"/>
          <p:nvPr/>
        </p:nvSpPr>
        <p:spPr>
          <a:xfrm flipH="1">
            <a:off x="7591619" y="1119467"/>
            <a:ext cx="4460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Плотность частиц</a:t>
            </a:r>
            <a:r>
              <a:rPr lang="en-US" sz="2800" dirty="0"/>
              <a:t> </a:t>
            </a:r>
            <a:r>
              <a:rPr lang="ru-RU" sz="2800" dirty="0"/>
              <a:t>в</a:t>
            </a:r>
          </a:p>
          <a:p>
            <a:pPr algn="ctr"/>
            <a:r>
              <a:rPr lang="ru-RU" sz="2800" u="sng" dirty="0"/>
              <a:t>фазовом пространстве</a:t>
            </a:r>
            <a:r>
              <a:rPr lang="ru-RU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7314C-319E-45D5-8BB4-1A497410F58C}"/>
              </a:ext>
            </a:extLst>
          </p:cNvPr>
          <p:cNvSpPr txBox="1"/>
          <p:nvPr/>
        </p:nvSpPr>
        <p:spPr>
          <a:xfrm>
            <a:off x="127518" y="1148355"/>
            <a:ext cx="5984033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q=(</a:t>
            </a:r>
            <a:r>
              <a:rPr lang="en-US" sz="2800" dirty="0" err="1"/>
              <a:t>r,p</a:t>
            </a:r>
            <a:r>
              <a:rPr lang="en-US" sz="2800" dirty="0"/>
              <a:t>) – </a:t>
            </a:r>
            <a:r>
              <a:rPr lang="ru-RU" sz="2800" dirty="0"/>
              <a:t>координата молекулы газа в фазовом пространстве.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4A40D32-6766-46A4-9B69-8977F5C32377}"/>
              </a:ext>
            </a:extLst>
          </p:cNvPr>
          <p:cNvCxnSpPr/>
          <p:nvPr/>
        </p:nvCxnSpPr>
        <p:spPr>
          <a:xfrm>
            <a:off x="8154955" y="31070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5F8A8848-CAF9-4135-A1A9-82F7A7141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521386"/>
              </p:ext>
            </p:extLst>
          </p:nvPr>
        </p:nvGraphicFramePr>
        <p:xfrm>
          <a:off x="388387" y="2202492"/>
          <a:ext cx="3735388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7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5F8A8848-CAF9-4135-A1A9-82F7A71415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387" y="2202492"/>
                        <a:ext cx="3735388" cy="112553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AC7C20A-1D8F-48BE-8DEA-143683922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53422"/>
              </p:ext>
            </p:extLst>
          </p:nvPr>
        </p:nvGraphicFramePr>
        <p:xfrm>
          <a:off x="2365375" y="3594100"/>
          <a:ext cx="7645400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8" name="Equation" r:id="rId7" imgW="2755800" imgH="457200" progId="Equation.DSMT4">
                  <p:embed/>
                </p:oleObj>
              </mc:Choice>
              <mc:Fallback>
                <p:oleObj name="Equation" r:id="rId7" imgW="2755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65375" y="3594100"/>
                        <a:ext cx="7645400" cy="126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96A29E1-456F-4124-B174-E07B1FCD5EBD}"/>
              </a:ext>
            </a:extLst>
          </p:cNvPr>
          <p:cNvCxnSpPr/>
          <p:nvPr/>
        </p:nvCxnSpPr>
        <p:spPr>
          <a:xfrm>
            <a:off x="99136" y="3460942"/>
            <a:ext cx="11952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58CE3E-0CF7-41D6-A03B-4BF990AABA24}"/>
                  </a:ext>
                </a:extLst>
              </p:cNvPr>
              <p:cNvSpPr txBox="1"/>
              <p:nvPr/>
            </p:nvSpPr>
            <p:spPr>
              <a:xfrm flipH="1">
                <a:off x="15551" y="4976783"/>
                <a:ext cx="121920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dirty="0"/>
                  <a:t>Такое преобразование означает, что точки в фазовом пространстве рассматриваются как жидкость…</a:t>
                </a:r>
                <a:r>
                  <a:rPr lang="en-US" sz="2800" dirty="0"/>
                  <a:t> </a:t>
                </a:r>
                <a:r>
                  <a:rPr lang="ru-RU" sz="2800" dirty="0"/>
                  <a:t>Подвоха нет, но мы определили непрерывное векторное поле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2800" dirty="0"/>
                  <a:t> во всем фазовом пространстве</a:t>
                </a:r>
                <a:r>
                  <a:rPr lang="en-US" sz="2800" dirty="0"/>
                  <a:t> </a:t>
                </a:r>
                <a:r>
                  <a:rPr lang="ru-RU" sz="2800" dirty="0"/>
                  <a:t>так, что  в точке нахождения каждой частицы,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  <a:endParaRPr lang="ru-RU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58CE3E-0CF7-41D6-A03B-4BF990AAB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551" y="4976783"/>
                <a:ext cx="12192000" cy="1815882"/>
              </a:xfrm>
              <a:prstGeom prst="rect">
                <a:avLst/>
              </a:prstGeom>
              <a:blipFill>
                <a:blip r:embed="rId9"/>
                <a:stretch>
                  <a:fillRect l="-700" t="-3020" r="-1300" b="-87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94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4EACDC6-2687-4741-846D-B05596FA0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51547"/>
              </p:ext>
            </p:extLst>
          </p:nvPr>
        </p:nvGraphicFramePr>
        <p:xfrm>
          <a:off x="77821" y="1271929"/>
          <a:ext cx="12053221" cy="405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2" name="Equation" r:id="rId3" imgW="4749480" imgH="1600200" progId="Equation.DSMT4">
                  <p:embed/>
                </p:oleObj>
              </mc:Choice>
              <mc:Fallback>
                <p:oleObj name="Equation" r:id="rId3" imgW="474948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21" y="1271929"/>
                        <a:ext cx="12053221" cy="4058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3990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894</Words>
  <Application>Microsoft Office PowerPoint</Application>
  <PresentationFormat>Широкоэкранный</PresentationFormat>
  <Paragraphs>109</Paragraphs>
  <Slides>49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Star Jedi Hollow</vt:lpstr>
      <vt:lpstr>Star Jedi Outline</vt:lpstr>
      <vt:lpstr>Symbol</vt:lpstr>
      <vt:lpstr>Тема Office</vt:lpstr>
      <vt:lpstr>Corel DESIGNER</vt:lpstr>
      <vt:lpstr>Equation</vt:lpstr>
      <vt:lpstr>Corel DESIGNER 2019 Graphic</vt:lpstr>
      <vt:lpstr>Кинетика </vt:lpstr>
      <vt:lpstr>Презентация PowerPoint</vt:lpstr>
      <vt:lpstr>Презентация PowerPoint</vt:lpstr>
      <vt:lpstr>качественный вывод уравнения больцмана для классического идеального газа.</vt:lpstr>
      <vt:lpstr>Газ в фазовом пространстве… Каждый «шар» показывает координаты молекулы газа в данный момент времени…</vt:lpstr>
      <vt:lpstr>Упражнение: найдем аналог уравнения неразрывности в фазовом пространстве.</vt:lpstr>
      <vt:lpstr>Упражнение: найдем аналог уравнения неразрывности в фазовом пространстве.</vt:lpstr>
      <vt:lpstr>Можно ли упростить уравнение неразрывности?</vt:lpstr>
      <vt:lpstr>Презентация PowerPoint</vt:lpstr>
      <vt:lpstr>Conclusions:</vt:lpstr>
      <vt:lpstr>Уравнение больцмана для идеального газа</vt:lpstr>
      <vt:lpstr>Подведем итоги, плотность частиц идеального газа в фазовом пространстве  удовлетворяет уравнению:</vt:lpstr>
      <vt:lpstr>качественный вывод уравнения больцмана для газа с учетом столкновений</vt:lpstr>
      <vt:lpstr>Презентация PowerPoint</vt:lpstr>
      <vt:lpstr>Чему равна энергия взаимодействия частиц классического газа?</vt:lpstr>
      <vt:lpstr>Презентация PowerPoint</vt:lpstr>
      <vt:lpstr>Многомасштабное моделирование. «Гидродинамическое» приближение…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Conclusions</vt:lpstr>
      <vt:lpstr>Многомасштабное моделирование в квантовой механике. В случае квантовых газов, все более-менее тоже самое…</vt:lpstr>
      <vt:lpstr>Квантовый газ в фазовом пространстве… Каждый «шар» показывает квазиклассические координаты центра масс молекулы газа в данный момент времени…</vt:lpstr>
      <vt:lpstr>Упражнение: найдем аналог уравнения неразрывности в фазовом пространстве.</vt:lpstr>
      <vt:lpstr>Презентация PowerPoint</vt:lpstr>
      <vt:lpstr>Презентация PowerPoint</vt:lpstr>
      <vt:lpstr>Conclusions</vt:lpstr>
      <vt:lpstr>Пример интеграла столкновений</vt:lpstr>
      <vt:lpstr>Презентация PowerPoint</vt:lpstr>
      <vt:lpstr>Свойство интегралов столкновений ---  они обычно обращаются в ноль на равновесной функции распределения.</vt:lpstr>
      <vt:lpstr>Формула Друде</vt:lpstr>
      <vt:lpstr>Презентация PowerPoint</vt:lpstr>
      <vt:lpstr>Тау-приближение</vt:lpstr>
      <vt:lpstr>Формула Друде.</vt:lpstr>
      <vt:lpstr>Формула Друде.</vt:lpstr>
      <vt:lpstr>Формула Друде.</vt:lpstr>
      <vt:lpstr>Формула Друде</vt:lpstr>
      <vt:lpstr>Формула Друде, второй способ вывода</vt:lpstr>
      <vt:lpstr>Формула Друде</vt:lpstr>
      <vt:lpstr>Задача (?для семинара?) Переменное поле: электрический ток в тау-приближении.</vt:lpstr>
      <vt:lpstr>Формула Друде: переменное поле</vt:lpstr>
      <vt:lpstr>Формула Друде: переменное поле</vt:lpstr>
      <vt:lpstr>Формула Друде: переменное поле</vt:lpstr>
      <vt:lpstr>Формула Друде: переменное поле</vt:lpstr>
      <vt:lpstr>Формула Друде: переменное поле</vt:lpstr>
      <vt:lpstr>Формула Друде: переменное поле</vt:lpstr>
      <vt:lpstr>Conclusions (для формулы Друде)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Кинетика</dc:title>
  <dc:creator>Nikolay Chtchelkatchev</dc:creator>
  <cp:lastModifiedBy>nms</cp:lastModifiedBy>
  <cp:revision>204</cp:revision>
  <dcterms:created xsi:type="dcterms:W3CDTF">2018-01-16T09:43:27Z</dcterms:created>
  <dcterms:modified xsi:type="dcterms:W3CDTF">2020-05-13T14:14:45Z</dcterms:modified>
</cp:coreProperties>
</file>